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5"/>
  </p:notesMasterIdLst>
  <p:sldIdLst>
    <p:sldId id="329" r:id="rId2"/>
    <p:sldId id="267" r:id="rId3"/>
    <p:sldId id="330" r:id="rId4"/>
    <p:sldId id="261" r:id="rId5"/>
    <p:sldId id="331" r:id="rId6"/>
    <p:sldId id="353" r:id="rId7"/>
    <p:sldId id="328" r:id="rId8"/>
    <p:sldId id="339" r:id="rId9"/>
    <p:sldId id="423" r:id="rId10"/>
    <p:sldId id="342" r:id="rId11"/>
    <p:sldId id="343" r:id="rId12"/>
    <p:sldId id="344" r:id="rId13"/>
    <p:sldId id="346" r:id="rId14"/>
    <p:sldId id="422" r:id="rId15"/>
    <p:sldId id="347" r:id="rId16"/>
    <p:sldId id="338" r:id="rId17"/>
    <p:sldId id="341" r:id="rId18"/>
    <p:sldId id="335" r:id="rId19"/>
    <p:sldId id="354" r:id="rId20"/>
    <p:sldId id="337" r:id="rId21"/>
    <p:sldId id="355" r:id="rId22"/>
    <p:sldId id="356" r:id="rId23"/>
    <p:sldId id="393" r:id="rId24"/>
    <p:sldId id="394" r:id="rId25"/>
    <p:sldId id="412" r:id="rId26"/>
    <p:sldId id="413" r:id="rId27"/>
    <p:sldId id="348" r:id="rId28"/>
    <p:sldId id="350" r:id="rId29"/>
    <p:sldId id="349" r:id="rId30"/>
    <p:sldId id="351" r:id="rId31"/>
    <p:sldId id="333" r:id="rId32"/>
    <p:sldId id="352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404" r:id="rId44"/>
    <p:sldId id="293" r:id="rId45"/>
    <p:sldId id="294" r:id="rId46"/>
    <p:sldId id="295" r:id="rId47"/>
    <p:sldId id="391" r:id="rId48"/>
    <p:sldId id="392" r:id="rId49"/>
    <p:sldId id="406" r:id="rId50"/>
    <p:sldId id="407" r:id="rId51"/>
    <p:sldId id="395" r:id="rId52"/>
    <p:sldId id="405" r:id="rId53"/>
    <p:sldId id="332" r:id="rId54"/>
    <p:sldId id="336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357" r:id="rId64"/>
    <p:sldId id="358" r:id="rId65"/>
    <p:sldId id="359" r:id="rId66"/>
    <p:sldId id="360" r:id="rId67"/>
    <p:sldId id="414" r:id="rId68"/>
    <p:sldId id="415" r:id="rId69"/>
    <p:sldId id="340" r:id="rId70"/>
    <p:sldId id="411" r:id="rId71"/>
    <p:sldId id="408" r:id="rId72"/>
    <p:sldId id="409" r:id="rId73"/>
    <p:sldId id="416" r:id="rId74"/>
    <p:sldId id="410" r:id="rId75"/>
    <p:sldId id="361" r:id="rId76"/>
    <p:sldId id="362" r:id="rId77"/>
    <p:sldId id="364" r:id="rId78"/>
    <p:sldId id="365" r:id="rId79"/>
    <p:sldId id="366" r:id="rId80"/>
    <p:sldId id="367" r:id="rId81"/>
    <p:sldId id="417" r:id="rId82"/>
    <p:sldId id="363" r:id="rId83"/>
    <p:sldId id="368" r:id="rId84"/>
    <p:sldId id="369" r:id="rId85"/>
    <p:sldId id="370" r:id="rId86"/>
    <p:sldId id="371" r:id="rId87"/>
    <p:sldId id="372" r:id="rId88"/>
    <p:sldId id="373" r:id="rId89"/>
    <p:sldId id="429" r:id="rId90"/>
    <p:sldId id="430" r:id="rId91"/>
    <p:sldId id="427" r:id="rId92"/>
    <p:sldId id="428" r:id="rId93"/>
    <p:sldId id="327" r:id="rId94"/>
  </p:sldIdLst>
  <p:sldSz cx="12192000" cy="6858000"/>
  <p:notesSz cx="6858000" cy="9144000"/>
  <p:embeddedFontLs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Montserrat SemiBold" panose="00000700000000000000" pitchFamily="2" charset="0"/>
      <p:bold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Roboto Condensed Light" panose="02000000000000000000" pitchFamily="2" charset="0"/>
      <p:regular r:id="rId106"/>
      <p:italic r:id="rId107"/>
    </p:embeddedFont>
    <p:embeddedFont>
      <p:font typeface="Wingdings 2" panose="05020102010507070707" pitchFamily="18" charset="2"/>
      <p:regular r:id="rId108"/>
    </p:embeddedFont>
    <p:embeddedFont>
      <p:font typeface="Wingdings 3" panose="05040102010807070707" pitchFamily="18" charset="2"/>
      <p:regular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kRLDWELTPtkJeAqSkTOJw==" hashData="fImfY2QcIOa0XDoQ6vwZte/qpFPXgIcGwOMT+y1zKD33af2ngIY82895Xw/4R07ErQ8w9xxT4d8UN3/23+Km7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0595E4"/>
    <a:srgbClr val="415D8A"/>
    <a:srgbClr val="0594E3"/>
    <a:srgbClr val="D10233"/>
    <a:srgbClr val="301B92"/>
    <a:srgbClr val="673BB7"/>
    <a:srgbClr val="ED524F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90" autoAdjust="0"/>
  </p:normalViewPr>
  <p:slideViewPr>
    <p:cSldViewPr snapToGrid="0">
      <p:cViewPr varScale="1">
        <p:scale>
          <a:sx n="64" d="100"/>
          <a:sy n="64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9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46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28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439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66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2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75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2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530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81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408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72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58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52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92111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34543" y="921114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C3AA773-F0BC-5805-C78B-3E65DA7081D1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68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6F1FF0-E87F-7E23-A20A-8E5B1D50C3BB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53A86A-BF32-F94B-DE7B-F823F3246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F6980D-91DF-0700-2272-D005EBC89C76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17">
            <a:extLst>
              <a:ext uri="{FF2B5EF4-FFF2-40B4-BE49-F238E27FC236}">
                <a16:creationId xmlns:a16="http://schemas.microsoft.com/office/drawing/2014/main" id="{1D5D9701-82DB-7616-4E07-09896493F521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7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8B388CB-B7A3-3328-BC6F-F8D767C79F44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C5AEA97-77EA-6B8D-1B68-C7CFAF550269}"/>
              </a:ext>
            </a:extLst>
          </p:cNvPr>
          <p:cNvSpPr txBox="1">
            <a:spLocks/>
          </p:cNvSpPr>
          <p:nvPr userDrawn="1"/>
        </p:nvSpPr>
        <p:spPr>
          <a:xfrm>
            <a:off x="3581400" y="6604000"/>
            <a:ext cx="5226698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829FA0B-540A-4405-0B3A-D56C8FC2F5A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6949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V.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exagon 30"/>
          <p:cNvSpPr/>
          <p:nvPr userDrawn="1"/>
        </p:nvSpPr>
        <p:spPr>
          <a:xfrm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595E4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rgbClr val="0595E4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Thank You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64730" y="169951"/>
            <a:ext cx="1649043" cy="501287"/>
            <a:chOff x="10721798" y="852808"/>
            <a:chExt cx="1339023" cy="407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17">
            <a:extLst>
              <a:ext uri="{FF2B5EF4-FFF2-40B4-BE49-F238E27FC236}">
                <a16:creationId xmlns:a16="http://schemas.microsoft.com/office/drawing/2014/main" id="{A24E3784-B3AC-0A6C-6364-1216443232F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6902A9B-09A1-86A9-93F2-7A8C8455CF9E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9A8143-FE4D-E78B-3E19-DB41516CA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1733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5046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rgbClr val="0594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77041" y="242508"/>
            <a:ext cx="1649043" cy="501287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530553E-71EF-4F71-20B4-E2D5A96FD081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14094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242441" y="5980196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C152CA4-2B2F-E8A5-94A0-EEF52290558F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5817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DCE6863-89ED-1F34-CD51-69F271AE46E1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877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C00000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C00000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C00000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2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5B3FFF1-D9AE-AD02-80F0-D5CE29517AF9}"/>
              </a:ext>
            </a:extLst>
          </p:cNvPr>
          <p:cNvSpPr txBox="1">
            <a:spLocks/>
          </p:cNvSpPr>
          <p:nvPr userDrawn="1"/>
        </p:nvSpPr>
        <p:spPr>
          <a:xfrm>
            <a:off x="-2" y="2588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E2394F3-78F7-9AB4-5EC8-7900A2234A94}"/>
              </a:ext>
            </a:extLst>
          </p:cNvPr>
          <p:cNvSpPr txBox="1">
            <a:spLocks/>
          </p:cNvSpPr>
          <p:nvPr userDrawn="1"/>
        </p:nvSpPr>
        <p:spPr>
          <a:xfrm>
            <a:off x="3825551" y="6602874"/>
            <a:ext cx="542108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27967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10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63189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D16A-EAB3-F158-0E0E-DF5E784C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C252C-EA66-721C-869E-CC006C21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1B45-1703-4330-B544-825BD8F37AF2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C94E7-A7CB-2998-26B0-DC07A510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D135-DC75-7590-B460-4AAA32B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7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18" r:id="rId4"/>
    <p:sldLayoutId id="2147483695" r:id="rId5"/>
    <p:sldLayoutId id="2147483696" r:id="rId6"/>
    <p:sldLayoutId id="2147483697" r:id="rId7"/>
    <p:sldLayoutId id="2147483716" r:id="rId8"/>
    <p:sldLayoutId id="2147483717" r:id="rId9"/>
    <p:sldLayoutId id="2147483700" r:id="rId10"/>
    <p:sldLayoutId id="2147483701" r:id="rId11"/>
    <p:sldLayoutId id="2147483670" r:id="rId12"/>
    <p:sldLayoutId id="2147483687" r:id="rId13"/>
    <p:sldLayoutId id="2147483688" r:id="rId14"/>
    <p:sldLayoutId id="2147483702" r:id="rId15"/>
    <p:sldLayoutId id="2147483671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-mark-tick-mark-check-correct-1292787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ixabay.com/en/question-mark-why-question-1829459/" TargetMode="Externa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hyperlink" Target="https://dart.dev/guides" TargetMode="Externa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clibrary.commons.gc.cuny.edu/2015/04/07/renew-sign-free-access-new-york-times/" TargetMode="External"/><Relationship Id="rId13" Type="http://schemas.openxmlformats.org/officeDocument/2006/relationships/image" Target="../media/image20.webp"/><Relationship Id="rId3" Type="http://schemas.openxmlformats.org/officeDocument/2006/relationships/hyperlink" Target="https://perseus523.blogspot.com/2018/07/fuchsia-os-el-misterioso-sistema.htm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lutter.dev/showcase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comovenderpelainternet.net.br/2019/05/como-trabalhar-com-google-adsense-ganhar-dinheiro-com-blog.html" TargetMode="External"/><Relationship Id="rId15" Type="http://schemas.openxmlformats.org/officeDocument/2006/relationships/image" Target="../media/image22.web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webp"/><Relationship Id="rId14" Type="http://schemas.openxmlformats.org/officeDocument/2006/relationships/image" Target="../media/image21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f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hyperlink" Target="https://docs.flutter.dev/get-started/install" TargetMode="External"/><Relationship Id="rId4" Type="http://schemas.openxmlformats.org/officeDocument/2006/relationships/hyperlink" Target="https://developer.android.com/studio/install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art.dev/get-dart" TargetMode="Externa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DFEF-4D86-0D99-E73A-D6EBF15DD6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BB8F-B897-1147-7F14-64C9A143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F243F-C724-3D98-748F-4C353E6C9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3783-AB07-D352-B8BC-28ACAEDA0E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5AA668A-1759-343D-5380-34C6F8300A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DD6ADC-3ED8-4843-5E0A-B85BBB0B0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9" y="1122362"/>
            <a:ext cx="8068365" cy="2853289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78571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D35F0-A55D-DD41-4342-CAE9A6C6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Syntax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249842-526F-7CF7-093D-EE2C86DB4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11201"/>
            <a:ext cx="11929641" cy="5590565"/>
          </a:xfrm>
        </p:spPr>
        <p:txBody>
          <a:bodyPr/>
          <a:lstStyle/>
          <a:p>
            <a:r>
              <a:rPr lang="en-IN" dirty="0"/>
              <a:t>Every programming language has its own syntax.</a:t>
            </a:r>
          </a:p>
          <a:p>
            <a:r>
              <a:rPr lang="en-IN" dirty="0"/>
              <a:t>Syntax defines the rules to write effective programs.</a:t>
            </a:r>
          </a:p>
          <a:p>
            <a:r>
              <a:rPr lang="en-IN" dirty="0"/>
              <a:t>A dart program structure includes the following key elements:</a:t>
            </a:r>
          </a:p>
          <a:p>
            <a:pPr lvl="1"/>
            <a:r>
              <a:rPr lang="en-IN" dirty="0"/>
              <a:t>Keywords: </a:t>
            </a:r>
            <a:r>
              <a:rPr lang="en-US" dirty="0"/>
              <a:t>essential words that convey specific meanings to the compiler.</a:t>
            </a:r>
          </a:p>
          <a:p>
            <a:pPr lvl="1"/>
            <a:r>
              <a:rPr lang="en-IN" dirty="0"/>
              <a:t>Identifiers: </a:t>
            </a:r>
            <a:r>
              <a:rPr lang="en-US" dirty="0"/>
              <a:t>names given to variables that the compiler can read</a:t>
            </a:r>
          </a:p>
          <a:p>
            <a:pPr lvl="1"/>
            <a:r>
              <a:rPr lang="en-IN" dirty="0"/>
              <a:t>Variables: </a:t>
            </a:r>
            <a:r>
              <a:rPr lang="en-US" dirty="0"/>
              <a:t>represent data temporarily held by a word or character like name, age, etc. They can change their values.</a:t>
            </a:r>
            <a:endParaRPr lang="en-IN" dirty="0"/>
          </a:p>
          <a:p>
            <a:pPr lvl="1"/>
            <a:r>
              <a:rPr lang="en-IN" dirty="0"/>
              <a:t>Data types: </a:t>
            </a:r>
            <a:r>
              <a:rPr lang="en-US" dirty="0"/>
              <a:t>dart supports various built-in types, including String, int, double, etc.</a:t>
            </a:r>
            <a:endParaRPr lang="en-IN" dirty="0"/>
          </a:p>
          <a:p>
            <a:pPr lvl="1"/>
            <a:r>
              <a:rPr lang="en-IN" dirty="0"/>
              <a:t>Symbols: Punctuation marks like semicolons ; to end lines.</a:t>
            </a:r>
          </a:p>
          <a:p>
            <a:pPr lvl="1"/>
            <a:r>
              <a:rPr lang="en-IN" dirty="0"/>
              <a:t>Comments: </a:t>
            </a:r>
            <a:r>
              <a:rPr lang="en-US" altLang="en-US" dirty="0"/>
              <a:t>Used for code documentation and readability. Single-line comments start with // and multi-line comments use /* ... */. </a:t>
            </a:r>
          </a:p>
          <a:p>
            <a:r>
              <a:rPr lang="en-US" dirty="0"/>
              <a:t>The dart source files are saved with .dart extensions.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3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D35F0-A55D-DD41-4342-CAE9A6C6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Dart Program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249842-526F-7CF7-093D-EE2C86DB4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11201"/>
            <a:ext cx="11929641" cy="5590565"/>
          </a:xfrm>
        </p:spPr>
        <p:txBody>
          <a:bodyPr/>
          <a:lstStyle/>
          <a:p>
            <a:pPr marL="457200" lvl="1" indent="0">
              <a:buNone/>
            </a:pPr>
            <a:endParaRPr lang="en-IN" b="1" dirty="0"/>
          </a:p>
          <a:p>
            <a:endParaRPr lang="en-IN" b="1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9E1678-F0D8-F743-EC60-EBEA6377648B}"/>
              </a:ext>
            </a:extLst>
          </p:cNvPr>
          <p:cNvSpPr/>
          <p:nvPr/>
        </p:nvSpPr>
        <p:spPr>
          <a:xfrm>
            <a:off x="138152" y="822658"/>
            <a:ext cx="1616003" cy="2428825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75107" tIns="75107" rIns="75107" bIns="7510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/>
              <a:t>Every programming language has its own syntax.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6A2894-E772-72BB-4890-3C1B95396451}"/>
              </a:ext>
            </a:extLst>
          </p:cNvPr>
          <p:cNvSpPr/>
          <p:nvPr/>
        </p:nvSpPr>
        <p:spPr>
          <a:xfrm>
            <a:off x="138152" y="3876277"/>
            <a:ext cx="1616003" cy="2428825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75107" tIns="75107" rIns="75107" bIns="7510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Syntax defines the rules to write effective programs.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B4B436-2E75-D1E6-28FC-AE0EF2DA7177}"/>
              </a:ext>
            </a:extLst>
          </p:cNvPr>
          <p:cNvSpPr/>
          <p:nvPr/>
        </p:nvSpPr>
        <p:spPr>
          <a:xfrm>
            <a:off x="2160724" y="822658"/>
            <a:ext cx="9661162" cy="455635"/>
          </a:xfrm>
          <a:custGeom>
            <a:avLst/>
            <a:gdLst>
              <a:gd name="connsiteX0" fmla="*/ 0 w 9578071"/>
              <a:gd name="connsiteY0" fmla="*/ 168863 h 1688625"/>
              <a:gd name="connsiteX1" fmla="*/ 168863 w 9578071"/>
              <a:gd name="connsiteY1" fmla="*/ 0 h 1688625"/>
              <a:gd name="connsiteX2" fmla="*/ 9409209 w 9578071"/>
              <a:gd name="connsiteY2" fmla="*/ 0 h 1688625"/>
              <a:gd name="connsiteX3" fmla="*/ 9578072 w 9578071"/>
              <a:gd name="connsiteY3" fmla="*/ 168863 h 1688625"/>
              <a:gd name="connsiteX4" fmla="*/ 9578071 w 9578071"/>
              <a:gd name="connsiteY4" fmla="*/ 1519763 h 1688625"/>
              <a:gd name="connsiteX5" fmla="*/ 9409208 w 9578071"/>
              <a:gd name="connsiteY5" fmla="*/ 1688626 h 1688625"/>
              <a:gd name="connsiteX6" fmla="*/ 168863 w 9578071"/>
              <a:gd name="connsiteY6" fmla="*/ 1688625 h 1688625"/>
              <a:gd name="connsiteX7" fmla="*/ 0 w 9578071"/>
              <a:gd name="connsiteY7" fmla="*/ 1519762 h 1688625"/>
              <a:gd name="connsiteX8" fmla="*/ 0 w 9578071"/>
              <a:gd name="connsiteY8" fmla="*/ 168863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78071" h="1688625">
                <a:moveTo>
                  <a:pt x="0" y="168863"/>
                </a:moveTo>
                <a:cubicBezTo>
                  <a:pt x="0" y="75603"/>
                  <a:pt x="75603" y="0"/>
                  <a:pt x="168863" y="0"/>
                </a:cubicBezTo>
                <a:lnTo>
                  <a:pt x="9409209" y="0"/>
                </a:lnTo>
                <a:cubicBezTo>
                  <a:pt x="9502469" y="0"/>
                  <a:pt x="9578072" y="75603"/>
                  <a:pt x="9578072" y="168863"/>
                </a:cubicBezTo>
                <a:cubicBezTo>
                  <a:pt x="9578072" y="619163"/>
                  <a:pt x="9578071" y="1069463"/>
                  <a:pt x="9578071" y="1519763"/>
                </a:cubicBezTo>
                <a:cubicBezTo>
                  <a:pt x="9578071" y="1613023"/>
                  <a:pt x="9502468" y="1688626"/>
                  <a:pt x="9409208" y="1688626"/>
                </a:cubicBezTo>
                <a:lnTo>
                  <a:pt x="168863" y="1688625"/>
                </a:lnTo>
                <a:cubicBezTo>
                  <a:pt x="75603" y="1688625"/>
                  <a:pt x="0" y="1613022"/>
                  <a:pt x="0" y="1519762"/>
                </a:cubicBezTo>
                <a:lnTo>
                  <a:pt x="0" y="16886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138" tIns="156138" rIns="156138" bIns="156138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b="1" kern="1200" dirty="0"/>
              <a:t>A dart program structure includes the following key elements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3DF60A-A6F7-8BE3-0022-990578C0B7CA}"/>
              </a:ext>
            </a:extLst>
          </p:cNvPr>
          <p:cNvSpPr/>
          <p:nvPr/>
        </p:nvSpPr>
        <p:spPr>
          <a:xfrm>
            <a:off x="2165526" y="1352941"/>
            <a:ext cx="1003359" cy="268902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/>
              <a:t>Keywords </a:t>
            </a:r>
            <a:r>
              <a:rPr lang="en-US" sz="1600" b="1" dirty="0"/>
              <a:t>E</a:t>
            </a:r>
            <a:r>
              <a:rPr lang="en-US" sz="1600" b="1" kern="1200" dirty="0"/>
              <a:t>ssential words that convey specific meanings to the compiler. Common keywords are as follows.</a:t>
            </a:r>
            <a:endParaRPr lang="en-IN" sz="1600" b="1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8374E6-6B72-B44E-ABBF-8C239011879C}"/>
              </a:ext>
            </a:extLst>
          </p:cNvPr>
          <p:cNvSpPr/>
          <p:nvPr/>
        </p:nvSpPr>
        <p:spPr>
          <a:xfrm>
            <a:off x="2165526" y="4093903"/>
            <a:ext cx="1003359" cy="208127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  <a:gradFill rotWithShape="0">
            <a:gsLst>
              <a:gs pos="0">
                <a:srgbClr val="1D9A78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D9A78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D9A78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5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import, else, as, abstract, switch, super, in, </a:t>
            </a:r>
            <a:r>
              <a:rPr lang="en-US" sz="1050" b="1" kern="1200" dirty="0" err="1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enum</a:t>
            </a:r>
            <a:r>
              <a:rPr lang="en-US" sz="1050" b="1" kern="1200" dirty="0">
                <a:solidFill>
                  <a:prstClr val="white"/>
                </a:solidFill>
                <a:latin typeface="Roboto Condensed"/>
                <a:ea typeface="+mn-ea"/>
                <a:cs typeface="+mn-cs"/>
              </a:rPr>
              <a:t>, assert, export, const, var, void, static, do, async, await, catch, on, null, new, class, break, continue, false, true, get, hide, set, show, dynamic, return, and rethrow.</a:t>
            </a:r>
            <a:endParaRPr lang="en-IN" sz="1050" b="1" kern="1200" dirty="0">
              <a:solidFill>
                <a:prstClr val="white"/>
              </a:solidFill>
              <a:latin typeface="Roboto Condensed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96F96B-786B-4021-A4DB-1B412E559BC6}"/>
              </a:ext>
            </a:extLst>
          </p:cNvPr>
          <p:cNvSpPr/>
          <p:nvPr/>
        </p:nvSpPr>
        <p:spPr>
          <a:xfrm>
            <a:off x="3253168" y="1352941"/>
            <a:ext cx="4139862" cy="2689021"/>
          </a:xfrm>
          <a:custGeom>
            <a:avLst/>
            <a:gdLst>
              <a:gd name="connsiteX0" fmla="*/ 0 w 4139862"/>
              <a:gd name="connsiteY0" fmla="*/ 168863 h 1688625"/>
              <a:gd name="connsiteX1" fmla="*/ 168863 w 4139862"/>
              <a:gd name="connsiteY1" fmla="*/ 0 h 1688625"/>
              <a:gd name="connsiteX2" fmla="*/ 3971000 w 4139862"/>
              <a:gd name="connsiteY2" fmla="*/ 0 h 1688625"/>
              <a:gd name="connsiteX3" fmla="*/ 4139863 w 4139862"/>
              <a:gd name="connsiteY3" fmla="*/ 168863 h 1688625"/>
              <a:gd name="connsiteX4" fmla="*/ 4139862 w 4139862"/>
              <a:gd name="connsiteY4" fmla="*/ 1519763 h 1688625"/>
              <a:gd name="connsiteX5" fmla="*/ 3970999 w 4139862"/>
              <a:gd name="connsiteY5" fmla="*/ 1688626 h 1688625"/>
              <a:gd name="connsiteX6" fmla="*/ 168863 w 4139862"/>
              <a:gd name="connsiteY6" fmla="*/ 1688625 h 1688625"/>
              <a:gd name="connsiteX7" fmla="*/ 0 w 4139862"/>
              <a:gd name="connsiteY7" fmla="*/ 1519762 h 1688625"/>
              <a:gd name="connsiteX8" fmla="*/ 0 w 4139862"/>
              <a:gd name="connsiteY8" fmla="*/ 168863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9862" h="1688625">
                <a:moveTo>
                  <a:pt x="0" y="168863"/>
                </a:moveTo>
                <a:cubicBezTo>
                  <a:pt x="0" y="75603"/>
                  <a:pt x="75603" y="0"/>
                  <a:pt x="168863" y="0"/>
                </a:cubicBezTo>
                <a:lnTo>
                  <a:pt x="3971000" y="0"/>
                </a:lnTo>
                <a:cubicBezTo>
                  <a:pt x="4064260" y="0"/>
                  <a:pt x="4139863" y="75603"/>
                  <a:pt x="4139863" y="168863"/>
                </a:cubicBezTo>
                <a:cubicBezTo>
                  <a:pt x="4139863" y="619163"/>
                  <a:pt x="4139862" y="1069463"/>
                  <a:pt x="4139862" y="1519763"/>
                </a:cubicBezTo>
                <a:cubicBezTo>
                  <a:pt x="4139862" y="1613023"/>
                  <a:pt x="4064259" y="1688626"/>
                  <a:pt x="3970999" y="1688626"/>
                </a:cubicBezTo>
                <a:lnTo>
                  <a:pt x="168863" y="1688625"/>
                </a:lnTo>
                <a:cubicBezTo>
                  <a:pt x="75603" y="1688625"/>
                  <a:pt x="0" y="1613022"/>
                  <a:pt x="0" y="1519762"/>
                </a:cubicBezTo>
                <a:lnTo>
                  <a:pt x="0" y="168863"/>
                </a:lnTo>
                <a:close/>
              </a:path>
            </a:pathLst>
          </a:custGeom>
          <a:gradFill rotWithShape="0">
            <a:gsLst>
              <a:gs pos="0">
                <a:srgbClr val="F19D19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F19D19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F19D19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91368" tIns="91368" rIns="91368" bIns="9136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>
                <a:solidFill>
                  <a:prstClr val="white"/>
                </a:solidFill>
                <a:latin typeface="Roboto Condensed"/>
              </a:rPr>
              <a:t>Identifiers</a:t>
            </a:r>
            <a:endParaRPr lang="en-IN" sz="1600" b="1" u="sng" dirty="0">
              <a:solidFill>
                <a:prstClr val="white"/>
              </a:solidFill>
              <a:latin typeface="Roboto Condensed"/>
            </a:endParaRP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prstClr val="white"/>
                </a:solidFill>
                <a:latin typeface="Roboto Condensed"/>
              </a:rPr>
              <a:t>Names given to variables that the compiler can read. Rules for identifiers are as follows.</a:t>
            </a:r>
            <a:endParaRPr lang="en-IN" sz="1600" b="1" kern="1200" dirty="0">
              <a:solidFill>
                <a:prstClr val="white"/>
              </a:solidFill>
              <a:latin typeface="Roboto Condensed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EC9D28-7F9D-578C-F167-DA27E4870791}"/>
              </a:ext>
            </a:extLst>
          </p:cNvPr>
          <p:cNvSpPr/>
          <p:nvPr/>
        </p:nvSpPr>
        <p:spPr>
          <a:xfrm>
            <a:off x="3273148" y="4108569"/>
            <a:ext cx="1003359" cy="2297510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297" tIns="71297" rIns="71297" bIns="71297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No special symbols except _ (for private scope or unused variable) and $ (for combining strings).</a:t>
            </a:r>
            <a:endParaRPr lang="en-IN" sz="1600" b="1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D9F0DA4-81F0-86FF-7B7A-FB27006B3B25}"/>
              </a:ext>
            </a:extLst>
          </p:cNvPr>
          <p:cNvSpPr/>
          <p:nvPr/>
        </p:nvSpPr>
        <p:spPr>
          <a:xfrm>
            <a:off x="4318649" y="4108569"/>
            <a:ext cx="1003359" cy="2297510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297" tIns="71297" rIns="71297" bIns="71297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Cannot be reserved keywords.</a:t>
            </a:r>
            <a:endParaRPr lang="en-IN" sz="1600" b="1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BFC130-0B9B-E5E7-DD9B-B73C007A85B1}"/>
              </a:ext>
            </a:extLst>
          </p:cNvPr>
          <p:cNvSpPr/>
          <p:nvPr/>
        </p:nvSpPr>
        <p:spPr>
          <a:xfrm>
            <a:off x="5364150" y="4108569"/>
            <a:ext cx="1003359" cy="2297510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297" tIns="71297" rIns="71297" bIns="71297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No spaces allowed in the variable name.</a:t>
            </a:r>
            <a:endParaRPr lang="en-IN" sz="1600" b="1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BC23AF-BD9A-6BE1-5A3E-6E707AC31B04}"/>
              </a:ext>
            </a:extLst>
          </p:cNvPr>
          <p:cNvSpPr/>
          <p:nvPr/>
        </p:nvSpPr>
        <p:spPr>
          <a:xfrm>
            <a:off x="6409651" y="4108569"/>
            <a:ext cx="1003359" cy="2297510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297" tIns="71297" rIns="71297" bIns="71297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Case-sensitive.</a:t>
            </a:r>
            <a:endParaRPr lang="en-IN" sz="1600" b="1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147228-B6D8-B6D3-66B3-BB41717CE3A8}"/>
              </a:ext>
            </a:extLst>
          </p:cNvPr>
          <p:cNvSpPr/>
          <p:nvPr/>
        </p:nvSpPr>
        <p:spPr>
          <a:xfrm>
            <a:off x="7477314" y="1352941"/>
            <a:ext cx="1003358" cy="268902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/>
              <a:t>Variables </a:t>
            </a:r>
            <a:r>
              <a:rPr lang="en-US" sz="1600" b="1" dirty="0"/>
              <a:t>R</a:t>
            </a:r>
            <a:r>
              <a:rPr lang="en-US" sz="1600" b="1" kern="1200" dirty="0"/>
              <a:t>epresent data temporarily held by a word or character like name, age, etc. &amp; change their values.</a:t>
            </a:r>
            <a:endParaRPr lang="en-IN" sz="1600" b="1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A076B5-983E-0279-77BC-FD80866E19E4}"/>
              </a:ext>
            </a:extLst>
          </p:cNvPr>
          <p:cNvSpPr/>
          <p:nvPr/>
        </p:nvSpPr>
        <p:spPr>
          <a:xfrm>
            <a:off x="8564954" y="1352941"/>
            <a:ext cx="1003359" cy="268902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/>
              <a:t>Data types D</a:t>
            </a:r>
            <a:r>
              <a:rPr lang="en-US" sz="1600" b="1" kern="1200" dirty="0"/>
              <a:t>art supports various built-in types, including String, int, double, etc.</a:t>
            </a:r>
            <a:endParaRPr lang="en-IN" sz="1600" b="1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ECB0EE3-F181-933E-3397-3D989321E86D}"/>
              </a:ext>
            </a:extLst>
          </p:cNvPr>
          <p:cNvSpPr/>
          <p:nvPr/>
        </p:nvSpPr>
        <p:spPr>
          <a:xfrm>
            <a:off x="9652596" y="1352941"/>
            <a:ext cx="1003359" cy="268902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/>
              <a:t>Symbols</a:t>
            </a:r>
            <a:r>
              <a:rPr lang="en-IN" sz="1600" b="1" kern="1200" dirty="0"/>
              <a:t> Punctuation marks like semicolons ; to end lines.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AEA8DBD-97BA-24C0-7EE4-37F5888E1714}"/>
              </a:ext>
            </a:extLst>
          </p:cNvPr>
          <p:cNvSpPr/>
          <p:nvPr/>
        </p:nvSpPr>
        <p:spPr>
          <a:xfrm>
            <a:off x="10740238" y="1352941"/>
            <a:ext cx="1081648" cy="2689021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u="sng" kern="1200" dirty="0"/>
              <a:t>Comments</a:t>
            </a:r>
            <a:r>
              <a:rPr lang="en-IN" sz="1600" b="1" kern="1200" dirty="0"/>
              <a:t> </a:t>
            </a:r>
            <a:r>
              <a:rPr lang="en-US" sz="1600" b="1" kern="1200" dirty="0"/>
              <a:t>Used for code documentation and readability. Single-line comments are // </a:t>
            </a:r>
            <a:r>
              <a:rPr lang="en-US" sz="1600" b="1" dirty="0"/>
              <a:t>&amp; m</a:t>
            </a:r>
            <a:r>
              <a:rPr lang="en-US" sz="1600" b="1" kern="1200" dirty="0"/>
              <a:t>ulti-line comments use /* ... */. </a:t>
            </a:r>
            <a:endParaRPr lang="en-IN" sz="1600" b="1" kern="1200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6AE7A36A-BE5E-467F-B69A-592EE5997920}"/>
              </a:ext>
            </a:extLst>
          </p:cNvPr>
          <p:cNvSpPr/>
          <p:nvPr/>
        </p:nvSpPr>
        <p:spPr>
          <a:xfrm>
            <a:off x="1807950" y="822658"/>
            <a:ext cx="298979" cy="547754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8E073A7-A085-9948-8FBA-0BBD2DBA876E}"/>
              </a:ext>
            </a:extLst>
          </p:cNvPr>
          <p:cNvSpPr/>
          <p:nvPr/>
        </p:nvSpPr>
        <p:spPr>
          <a:xfrm>
            <a:off x="7488203" y="4126591"/>
            <a:ext cx="2821099" cy="2279488"/>
          </a:xfrm>
          <a:custGeom>
            <a:avLst/>
            <a:gdLst>
              <a:gd name="connsiteX0" fmla="*/ 0 w 1003359"/>
              <a:gd name="connsiteY0" fmla="*/ 100336 h 1688625"/>
              <a:gd name="connsiteX1" fmla="*/ 100336 w 1003359"/>
              <a:gd name="connsiteY1" fmla="*/ 0 h 1688625"/>
              <a:gd name="connsiteX2" fmla="*/ 903023 w 1003359"/>
              <a:gd name="connsiteY2" fmla="*/ 0 h 1688625"/>
              <a:gd name="connsiteX3" fmla="*/ 1003359 w 1003359"/>
              <a:gd name="connsiteY3" fmla="*/ 100336 h 1688625"/>
              <a:gd name="connsiteX4" fmla="*/ 1003359 w 1003359"/>
              <a:gd name="connsiteY4" fmla="*/ 1588289 h 1688625"/>
              <a:gd name="connsiteX5" fmla="*/ 903023 w 1003359"/>
              <a:gd name="connsiteY5" fmla="*/ 1688625 h 1688625"/>
              <a:gd name="connsiteX6" fmla="*/ 100336 w 1003359"/>
              <a:gd name="connsiteY6" fmla="*/ 1688625 h 1688625"/>
              <a:gd name="connsiteX7" fmla="*/ 0 w 1003359"/>
              <a:gd name="connsiteY7" fmla="*/ 1588289 h 1688625"/>
              <a:gd name="connsiteX8" fmla="*/ 0 w 1003359"/>
              <a:gd name="connsiteY8" fmla="*/ 100336 h 16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359" h="1688625">
                <a:moveTo>
                  <a:pt x="0" y="100336"/>
                </a:moveTo>
                <a:cubicBezTo>
                  <a:pt x="0" y="44922"/>
                  <a:pt x="44922" y="0"/>
                  <a:pt x="100336" y="0"/>
                </a:cubicBezTo>
                <a:lnTo>
                  <a:pt x="903023" y="0"/>
                </a:lnTo>
                <a:cubicBezTo>
                  <a:pt x="958437" y="0"/>
                  <a:pt x="1003359" y="44922"/>
                  <a:pt x="1003359" y="100336"/>
                </a:cubicBezTo>
                <a:lnTo>
                  <a:pt x="1003359" y="1588289"/>
                </a:lnTo>
                <a:cubicBezTo>
                  <a:pt x="1003359" y="1643703"/>
                  <a:pt x="958437" y="1688625"/>
                  <a:pt x="903023" y="1688625"/>
                </a:cubicBezTo>
                <a:lnTo>
                  <a:pt x="100336" y="1688625"/>
                </a:lnTo>
                <a:cubicBezTo>
                  <a:pt x="44922" y="1688625"/>
                  <a:pt x="0" y="1643703"/>
                  <a:pt x="0" y="1588289"/>
                </a:cubicBezTo>
                <a:lnTo>
                  <a:pt x="0" y="100336"/>
                </a:lnTo>
                <a:close/>
              </a:path>
            </a:pathLst>
          </a:custGeom>
          <a:solidFill>
            <a:srgbClr val="607D8B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7487" tIns="67487" rIns="67487" bIns="67487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kern="1200" dirty="0"/>
              <a:t>Other major elements include Operators and Expression, Decision Making and Loop, Functions, Classes, Libraries and Packages, Typedefs, Data Structures like Collections and Generics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3D735E-28DD-BDC6-F5D9-C29CB7D1941D}"/>
              </a:ext>
            </a:extLst>
          </p:cNvPr>
          <p:cNvGrpSpPr/>
          <p:nvPr/>
        </p:nvGrpSpPr>
        <p:grpSpPr>
          <a:xfrm>
            <a:off x="10384051" y="4191035"/>
            <a:ext cx="1437836" cy="1743234"/>
            <a:chOff x="10687603" y="4634153"/>
            <a:chExt cx="1366245" cy="136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868C3-6FEF-7BF8-DB4E-FC531B914DF5}"/>
                </a:ext>
              </a:extLst>
            </p:cNvPr>
            <p:cNvSpPr/>
            <p:nvPr/>
          </p:nvSpPr>
          <p:spPr>
            <a:xfrm>
              <a:off x="10687603" y="4634153"/>
              <a:ext cx="1366245" cy="1368000"/>
            </a:xfrm>
            <a:custGeom>
              <a:avLst/>
              <a:gdLst>
                <a:gd name="connsiteX0" fmla="*/ 0 w 1003359"/>
                <a:gd name="connsiteY0" fmla="*/ 100336 h 1688625"/>
                <a:gd name="connsiteX1" fmla="*/ 100336 w 1003359"/>
                <a:gd name="connsiteY1" fmla="*/ 0 h 1688625"/>
                <a:gd name="connsiteX2" fmla="*/ 903023 w 1003359"/>
                <a:gd name="connsiteY2" fmla="*/ 0 h 1688625"/>
                <a:gd name="connsiteX3" fmla="*/ 1003359 w 1003359"/>
                <a:gd name="connsiteY3" fmla="*/ 100336 h 1688625"/>
                <a:gd name="connsiteX4" fmla="*/ 1003359 w 1003359"/>
                <a:gd name="connsiteY4" fmla="*/ 1588289 h 1688625"/>
                <a:gd name="connsiteX5" fmla="*/ 903023 w 1003359"/>
                <a:gd name="connsiteY5" fmla="*/ 1688625 h 1688625"/>
                <a:gd name="connsiteX6" fmla="*/ 100336 w 1003359"/>
                <a:gd name="connsiteY6" fmla="*/ 1688625 h 1688625"/>
                <a:gd name="connsiteX7" fmla="*/ 0 w 1003359"/>
                <a:gd name="connsiteY7" fmla="*/ 1588289 h 1688625"/>
                <a:gd name="connsiteX8" fmla="*/ 0 w 1003359"/>
                <a:gd name="connsiteY8" fmla="*/ 100336 h 168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359" h="1688625">
                  <a:moveTo>
                    <a:pt x="0" y="100336"/>
                  </a:moveTo>
                  <a:cubicBezTo>
                    <a:pt x="0" y="44922"/>
                    <a:pt x="44922" y="0"/>
                    <a:pt x="100336" y="0"/>
                  </a:cubicBezTo>
                  <a:lnTo>
                    <a:pt x="903023" y="0"/>
                  </a:lnTo>
                  <a:cubicBezTo>
                    <a:pt x="958437" y="0"/>
                    <a:pt x="1003359" y="44922"/>
                    <a:pt x="1003359" y="100336"/>
                  </a:cubicBezTo>
                  <a:lnTo>
                    <a:pt x="1003359" y="1588289"/>
                  </a:lnTo>
                  <a:cubicBezTo>
                    <a:pt x="1003359" y="1643703"/>
                    <a:pt x="958437" y="1688625"/>
                    <a:pt x="903023" y="1688625"/>
                  </a:cubicBezTo>
                  <a:lnTo>
                    <a:pt x="100336" y="1688625"/>
                  </a:lnTo>
                  <a:cubicBezTo>
                    <a:pt x="44922" y="1688625"/>
                    <a:pt x="0" y="1643703"/>
                    <a:pt x="0" y="1588289"/>
                  </a:cubicBezTo>
                  <a:lnTo>
                    <a:pt x="0" y="100336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71297" tIns="71297" rIns="71297" bIns="71297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000" b="1" kern="12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0B99A97-B3D7-203C-5DAF-1378A871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30752" y="4686887"/>
              <a:ext cx="1296000" cy="12838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180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0FA4-4422-0A1B-8F38-064518A7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Dart in Android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714-5BBD-969C-56B0-56514F93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Android Studio. The version used here is Android-Studio-Jellyfish 2023..1. </a:t>
            </a:r>
          </a:p>
          <a:p>
            <a:r>
              <a:rPr lang="en-IN" dirty="0"/>
              <a:t>In the Welcome window -&gt; select Projects -&gt;click on New Flutter Project.</a:t>
            </a:r>
          </a:p>
          <a:p>
            <a:r>
              <a:rPr lang="en-IN" dirty="0"/>
              <a:t>In New Project -&gt; select Dart -&gt; Console Application -&gt; Click on Next.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CBC12E-1FD2-CE69-3C2A-3E8904045955}"/>
              </a:ext>
            </a:extLst>
          </p:cNvPr>
          <p:cNvGrpSpPr/>
          <p:nvPr/>
        </p:nvGrpSpPr>
        <p:grpSpPr>
          <a:xfrm>
            <a:off x="494523" y="2167558"/>
            <a:ext cx="6652726" cy="1616608"/>
            <a:chOff x="513183" y="1273629"/>
            <a:chExt cx="7703976" cy="16166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2994A4-4510-4A2A-2478-6F30C451C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0580"/>
            <a:stretch/>
          </p:blipFill>
          <p:spPr>
            <a:xfrm>
              <a:off x="513183" y="1273629"/>
              <a:ext cx="7703976" cy="161660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D498EE-E5E8-8B04-5230-FC6032ACD047}"/>
                </a:ext>
              </a:extLst>
            </p:cNvPr>
            <p:cNvSpPr/>
            <p:nvPr/>
          </p:nvSpPr>
          <p:spPr>
            <a:xfrm>
              <a:off x="5635691" y="1567543"/>
              <a:ext cx="1129004" cy="34523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D4CE4C-6766-77FE-02D6-D98AC1401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r="16953"/>
          <a:stretch/>
        </p:blipFill>
        <p:spPr>
          <a:xfrm>
            <a:off x="7408507" y="2172836"/>
            <a:ext cx="4652314" cy="252047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2FE401E-9AC4-DC3F-9BA0-C7E5B0BE2D01}"/>
              </a:ext>
            </a:extLst>
          </p:cNvPr>
          <p:cNvCxnSpPr>
            <a:cxnSpLocks/>
          </p:cNvCxnSpPr>
          <p:nvPr/>
        </p:nvCxnSpPr>
        <p:spPr>
          <a:xfrm>
            <a:off x="5421086" y="2806705"/>
            <a:ext cx="1987421" cy="459009"/>
          </a:xfrm>
          <a:prstGeom prst="bentConnector3">
            <a:avLst>
              <a:gd name="adj1" fmla="val -70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8B93664-B72E-4CF8-2D68-FBB4E93B8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86" y="3433659"/>
            <a:ext cx="3192263" cy="26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4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0FA4-4422-0A1B-8F38-064518A7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dart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714-5BBD-969C-56B0-56514F93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New Project -&gt; enter project name -&gt; Click on Create.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B93664-B72E-4CF8-2D68-FBB4E93B8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9" y="1343609"/>
            <a:ext cx="5593341" cy="45626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C8452-E6EA-A799-361A-DACF84BBF6F4}"/>
              </a:ext>
            </a:extLst>
          </p:cNvPr>
          <p:cNvCxnSpPr>
            <a:cxnSpLocks/>
          </p:cNvCxnSpPr>
          <p:nvPr/>
        </p:nvCxnSpPr>
        <p:spPr>
          <a:xfrm>
            <a:off x="6018244" y="1800809"/>
            <a:ext cx="55983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D4BF4-79BA-39D7-7287-22D910798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1" y="1343609"/>
            <a:ext cx="5111260" cy="45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0FA4-4422-0A1B-8F38-064518A7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Dart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714-5BBD-969C-56B0-56514F93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</a:t>
            </a:r>
            <a:r>
              <a:rPr lang="en-IN" dirty="0" err="1"/>
              <a:t>firstdart</a:t>
            </a:r>
            <a:r>
              <a:rPr lang="en-IN" dirty="0"/>
              <a:t> project right click on libraries folder -&gt; New -&gt; Dart File.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And provide dart filename like “</a:t>
            </a:r>
            <a:r>
              <a:rPr lang="en-IN" dirty="0" err="1"/>
              <a:t>firstdart</a:t>
            </a:r>
            <a:r>
              <a:rPr lang="en-IN" dirty="0"/>
              <a:t>” in the filename box.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Write the code in the </a:t>
            </a:r>
            <a:r>
              <a:rPr lang="en-IN" dirty="0" err="1"/>
              <a:t>firstdart</a:t>
            </a:r>
            <a:r>
              <a:rPr lang="en-IN" dirty="0"/>
              <a:t> file as shown.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Right click on the editor or filename and </a:t>
            </a:r>
          </a:p>
          <a:p>
            <a:pPr marL="0" indent="0">
              <a:buNone/>
            </a:pPr>
            <a:r>
              <a:rPr lang="en-IN" dirty="0"/>
              <a:t>       click run from the menu.		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IN" dirty="0"/>
              <a:t>Output will be shown in Run window</a:t>
            </a:r>
          </a:p>
          <a:p>
            <a:pPr marL="0" indent="0">
              <a:buNone/>
            </a:pPr>
            <a:r>
              <a:rPr lang="en-IN" dirty="0"/>
              <a:t>       on console.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7EC5A-AE60-5677-4AA5-3DB019232FA0}"/>
              </a:ext>
            </a:extLst>
          </p:cNvPr>
          <p:cNvCxnSpPr>
            <a:cxnSpLocks/>
          </p:cNvCxnSpPr>
          <p:nvPr/>
        </p:nvCxnSpPr>
        <p:spPr>
          <a:xfrm>
            <a:off x="7644597" y="3355967"/>
            <a:ext cx="3439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4776B6-6440-4B0D-ABB5-B39F36D88FCD}"/>
              </a:ext>
            </a:extLst>
          </p:cNvPr>
          <p:cNvGrpSpPr/>
          <p:nvPr/>
        </p:nvGrpSpPr>
        <p:grpSpPr>
          <a:xfrm>
            <a:off x="5380231" y="4894404"/>
            <a:ext cx="5256667" cy="1599186"/>
            <a:chOff x="5380231" y="4894404"/>
            <a:chExt cx="5256667" cy="15991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63CD33-10DC-C5A6-F203-319FA3D5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0231" y="4894404"/>
              <a:ext cx="5256667" cy="15991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8A32B1-CF5E-AF8B-76B6-D25439460CCD}"/>
                </a:ext>
              </a:extLst>
            </p:cNvPr>
            <p:cNvSpPr txBox="1"/>
            <p:nvPr/>
          </p:nvSpPr>
          <p:spPr>
            <a:xfrm>
              <a:off x="5472369" y="5241973"/>
              <a:ext cx="346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B0ABF-964C-9F85-7C96-32E65D62EC93}"/>
              </a:ext>
            </a:extLst>
          </p:cNvPr>
          <p:cNvGrpSpPr/>
          <p:nvPr/>
        </p:nvGrpSpPr>
        <p:grpSpPr>
          <a:xfrm>
            <a:off x="3940935" y="4503811"/>
            <a:ext cx="3359280" cy="412444"/>
            <a:chOff x="3654213" y="4518506"/>
            <a:chExt cx="3359280" cy="4124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49D497-5BA2-C22E-AF15-F43234CA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574" y="4518506"/>
              <a:ext cx="3215919" cy="35817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890DD-A9F0-DFFE-6537-A15DD11B9E02}"/>
                </a:ext>
              </a:extLst>
            </p:cNvPr>
            <p:cNvSpPr txBox="1"/>
            <p:nvPr/>
          </p:nvSpPr>
          <p:spPr>
            <a:xfrm>
              <a:off x="3654213" y="4561618"/>
              <a:ext cx="286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85E0FB-01E0-51A1-9E73-19D02597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1" y="1245311"/>
            <a:ext cx="7169466" cy="1903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CE47E-DF24-C5B7-74A3-386FDBD9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48" y="2698911"/>
            <a:ext cx="4000007" cy="68775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9E8D5-9570-E92D-056E-22EADABF34B9}"/>
              </a:ext>
            </a:extLst>
          </p:cNvPr>
          <p:cNvGrpSpPr/>
          <p:nvPr/>
        </p:nvGrpSpPr>
        <p:grpSpPr>
          <a:xfrm>
            <a:off x="6070172" y="3538910"/>
            <a:ext cx="4189737" cy="925321"/>
            <a:chOff x="5952639" y="3502033"/>
            <a:chExt cx="4189737" cy="10164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0D4243-B56D-A5BE-D117-EB2682975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1766" y="3502033"/>
              <a:ext cx="4080610" cy="10164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5DAB92-54E4-39EE-E00D-84EDCCD491DF}"/>
                </a:ext>
              </a:extLst>
            </p:cNvPr>
            <p:cNvSpPr txBox="1"/>
            <p:nvPr/>
          </p:nvSpPr>
          <p:spPr>
            <a:xfrm>
              <a:off x="5952639" y="354957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1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3E0DE3-4074-61C6-6235-4D3BFD28BBC4}"/>
              </a:ext>
            </a:extLst>
          </p:cNvPr>
          <p:cNvCxnSpPr>
            <a:cxnSpLocks/>
          </p:cNvCxnSpPr>
          <p:nvPr/>
        </p:nvCxnSpPr>
        <p:spPr>
          <a:xfrm>
            <a:off x="5780663" y="3734236"/>
            <a:ext cx="3439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B2B181-D5F5-1231-0A20-06717A785CCC}"/>
              </a:ext>
            </a:extLst>
          </p:cNvPr>
          <p:cNvCxnSpPr>
            <a:cxnSpLocks/>
          </p:cNvCxnSpPr>
          <p:nvPr/>
        </p:nvCxnSpPr>
        <p:spPr>
          <a:xfrm>
            <a:off x="3596984" y="4679738"/>
            <a:ext cx="3439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2E7D88-90F4-6CA3-577E-5B7C5E09F999}"/>
              </a:ext>
            </a:extLst>
          </p:cNvPr>
          <p:cNvCxnSpPr>
            <a:cxnSpLocks/>
          </p:cNvCxnSpPr>
          <p:nvPr/>
        </p:nvCxnSpPr>
        <p:spPr>
          <a:xfrm>
            <a:off x="4989197" y="5155599"/>
            <a:ext cx="3439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F8BC0-4999-2AA5-DDBC-5B6A2E9B334B}"/>
              </a:ext>
            </a:extLst>
          </p:cNvPr>
          <p:cNvSpPr/>
          <p:nvPr/>
        </p:nvSpPr>
        <p:spPr>
          <a:xfrm>
            <a:off x="4618653" y="2836506"/>
            <a:ext cx="3088432" cy="272227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7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0FA4-4422-0A1B-8F38-064518A7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7714-5BBD-969C-56B0-56514F93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main() function is a predefined method in Dart.</a:t>
            </a:r>
          </a:p>
          <a:p>
            <a:r>
              <a:rPr lang="en-US" dirty="0"/>
              <a:t>This method acts as the entry point to the application for execution.</a:t>
            </a:r>
          </a:p>
          <a:p>
            <a:r>
              <a:rPr lang="en-US" dirty="0"/>
              <a:t>print() is a predefined function that prints the specified string or value</a:t>
            </a:r>
          </a:p>
          <a:p>
            <a:pPr marL="0" indent="0">
              <a:buNone/>
            </a:pPr>
            <a:r>
              <a:rPr lang="en-US" dirty="0"/>
              <a:t>    to the standard output i.e. the terminal.</a:t>
            </a:r>
          </a:p>
          <a:p>
            <a:r>
              <a:rPr lang="en-US" dirty="0"/>
              <a:t>A Dart program can also be executed in the command prompt or in Terminal window (Android Studio) using the following command.</a:t>
            </a:r>
          </a:p>
          <a:p>
            <a:r>
              <a:rPr lang="en-US" dirty="0"/>
              <a:t>dart  </a:t>
            </a:r>
            <a:r>
              <a:rPr lang="en-US" dirty="0" err="1"/>
              <a:t>file_name.dart</a:t>
            </a:r>
            <a:r>
              <a:rPr lang="en-US" dirty="0"/>
              <a:t>   =&gt; Output: Hello Dart!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8D3A7-2DA0-C847-211B-8E8A7A365BBE}"/>
              </a:ext>
            </a:extLst>
          </p:cNvPr>
          <p:cNvSpPr/>
          <p:nvPr/>
        </p:nvSpPr>
        <p:spPr>
          <a:xfrm>
            <a:off x="8995260" y="1229204"/>
            <a:ext cx="2966585" cy="885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void main() {</a:t>
            </a:r>
          </a:p>
          <a:p>
            <a:pPr marL="541338" lvl="1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print("Hello Dart!");</a:t>
            </a:r>
          </a:p>
          <a:p>
            <a:pPr marL="123825" lvl="1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  <a:sym typeface="Roboto Condensed"/>
              </a:rPr>
              <a:t>}</a:t>
            </a:r>
            <a:r>
              <a:rPr lang="pt-BR" sz="1600" dirty="0"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E57F8CE3-6384-FC05-E3EA-E101AE17E509}"/>
              </a:ext>
            </a:extLst>
          </p:cNvPr>
          <p:cNvSpPr/>
          <p:nvPr/>
        </p:nvSpPr>
        <p:spPr>
          <a:xfrm>
            <a:off x="8995260" y="863444"/>
            <a:ext cx="2462732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Print Hello Dart.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7A61D-34D3-3810-A641-6F9DDBEA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5" y="3993442"/>
            <a:ext cx="8831157" cy="17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E92E-86C0-F8E3-D5AC-928FA3A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Data types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DBC94-69CA-79B7-0CAD-63480EDB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variable</a:t>
            </a:r>
            <a:r>
              <a:rPr lang="en-US" dirty="0"/>
              <a:t> in dart is like a named container/location in memory to store data (such as numbers, text, or other values) and get it later by using the variable's name.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data a variable can hold depends on how you </a:t>
            </a:r>
            <a:r>
              <a:rPr lang="en-US" dirty="0">
                <a:solidFill>
                  <a:srgbClr val="C00000"/>
                </a:solidFill>
              </a:rPr>
              <a:t>declare</a:t>
            </a:r>
            <a:r>
              <a:rPr lang="en-US" dirty="0"/>
              <a:t> it. </a:t>
            </a:r>
          </a:p>
          <a:p>
            <a:r>
              <a:rPr lang="en-US" dirty="0"/>
              <a:t>Dart is a </a:t>
            </a:r>
            <a:r>
              <a:rPr lang="en-US" dirty="0">
                <a:solidFill>
                  <a:srgbClr val="C00000"/>
                </a:solidFill>
              </a:rPr>
              <a:t>statically typed language</a:t>
            </a:r>
            <a:r>
              <a:rPr lang="en-US" dirty="0"/>
              <a:t>, meaning each variable must have a specific data type assigned to it. </a:t>
            </a:r>
          </a:p>
          <a:p>
            <a:r>
              <a:rPr lang="en-US" dirty="0"/>
              <a:t>These data types allow developers to work with different kinds of data efficiently.</a:t>
            </a:r>
          </a:p>
          <a:p>
            <a:r>
              <a:rPr lang="en-US" dirty="0"/>
              <a:t>Like any other programming language, in dart, </a:t>
            </a:r>
            <a:r>
              <a:rPr lang="en-US" dirty="0">
                <a:solidFill>
                  <a:srgbClr val="C00000"/>
                </a:solidFill>
              </a:rPr>
              <a:t>data types </a:t>
            </a:r>
            <a:r>
              <a:rPr lang="en-US" dirty="0"/>
              <a:t>define the kind of data that a variable, constant, or function can hold.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BEBF0-2048-CCA6-728D-622E26D34F06}"/>
              </a:ext>
            </a:extLst>
          </p:cNvPr>
          <p:cNvSpPr txBox="1"/>
          <p:nvPr/>
        </p:nvSpPr>
        <p:spPr>
          <a:xfrm>
            <a:off x="8121576" y="4529927"/>
            <a:ext cx="1044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A238A-BB58-E3B6-0EEC-497A1A08BB40}"/>
              </a:ext>
            </a:extLst>
          </p:cNvPr>
          <p:cNvSpPr txBox="1"/>
          <p:nvPr/>
        </p:nvSpPr>
        <p:spPr>
          <a:xfrm>
            <a:off x="8875609" y="4932531"/>
            <a:ext cx="61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144D9-F458-EA11-D09D-28161090F6FE}"/>
              </a:ext>
            </a:extLst>
          </p:cNvPr>
          <p:cNvSpPr txBox="1"/>
          <p:nvPr/>
        </p:nvSpPr>
        <p:spPr>
          <a:xfrm>
            <a:off x="1959428" y="4932531"/>
            <a:ext cx="106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8C243-3F9F-9A99-7C0D-80506807C5E7}"/>
              </a:ext>
            </a:extLst>
          </p:cNvPr>
          <p:cNvSpPr txBox="1"/>
          <p:nvPr/>
        </p:nvSpPr>
        <p:spPr>
          <a:xfrm>
            <a:off x="5087720" y="4916299"/>
            <a:ext cx="94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D6EFB-9FCE-0D47-D769-98CADB76A994}"/>
              </a:ext>
            </a:extLst>
          </p:cNvPr>
          <p:cNvSpPr txBox="1"/>
          <p:nvPr/>
        </p:nvSpPr>
        <p:spPr>
          <a:xfrm>
            <a:off x="7826370" y="5928333"/>
            <a:ext cx="163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Named location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414E0-3701-61FA-FF6C-00164D1E2569}"/>
              </a:ext>
            </a:extLst>
          </p:cNvPr>
          <p:cNvGrpSpPr/>
          <p:nvPr/>
        </p:nvGrpSpPr>
        <p:grpSpPr>
          <a:xfrm>
            <a:off x="7565960" y="4046123"/>
            <a:ext cx="2557753" cy="1772817"/>
            <a:chOff x="7565960" y="4046123"/>
            <a:chExt cx="2557753" cy="1772817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E30168A1-EE35-908D-10FE-4EECC7ED747C}"/>
                </a:ext>
              </a:extLst>
            </p:cNvPr>
            <p:cNvSpPr/>
            <p:nvPr/>
          </p:nvSpPr>
          <p:spPr>
            <a:xfrm>
              <a:off x="7565960" y="4046123"/>
              <a:ext cx="2557753" cy="1772817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6D4DAA-4C06-8B60-7944-CA9D15278EE8}"/>
                </a:ext>
              </a:extLst>
            </p:cNvPr>
            <p:cNvSpPr txBox="1"/>
            <p:nvPr/>
          </p:nvSpPr>
          <p:spPr>
            <a:xfrm>
              <a:off x="8376447" y="4084474"/>
              <a:ext cx="936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Memory</a:t>
              </a:r>
            </a:p>
          </p:txBody>
        </p:sp>
      </p:grpSp>
      <p:sp>
        <p:nvSpPr>
          <p:cNvPr id="14" name="Arrow: Bent 13">
            <a:extLst>
              <a:ext uri="{FF2B5EF4-FFF2-40B4-BE49-F238E27FC236}">
                <a16:creationId xmlns:a16="http://schemas.microsoft.com/office/drawing/2014/main" id="{939BA953-0483-7293-93A3-5BB28C2B300B}"/>
              </a:ext>
            </a:extLst>
          </p:cNvPr>
          <p:cNvSpPr/>
          <p:nvPr/>
        </p:nvSpPr>
        <p:spPr>
          <a:xfrm rot="10800000" flipH="1">
            <a:off x="5413328" y="5279663"/>
            <a:ext cx="2152632" cy="1018002"/>
          </a:xfrm>
          <a:prstGeom prst="ben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349D9D-1125-897A-845A-43FF35EAFF11}"/>
              </a:ext>
            </a:extLst>
          </p:cNvPr>
          <p:cNvSpPr/>
          <p:nvPr/>
        </p:nvSpPr>
        <p:spPr>
          <a:xfrm>
            <a:off x="2984615" y="4884556"/>
            <a:ext cx="1564282" cy="47240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3CDDAD-0A6A-733F-A642-921BD5A9F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91874" y="5762136"/>
            <a:ext cx="554879" cy="5450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0279B3-3809-B3DC-0C5F-A02F3A06B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65960" y="4477138"/>
            <a:ext cx="1834143" cy="13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5" grpId="0"/>
      <p:bldP spid="7" grpId="0"/>
      <p:bldP spid="8" grpId="0"/>
      <p:bldP spid="9" grpId="0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157F6-B5B0-3879-2F4C-10E9D579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&amp; Val</a:t>
            </a:r>
            <a:endParaRPr lang="en-IN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456105E-BFBC-2A68-8444-BAD338BF7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137049"/>
              </p:ext>
            </p:extLst>
          </p:nvPr>
        </p:nvGraphicFramePr>
        <p:xfrm>
          <a:off x="214960" y="3518195"/>
          <a:ext cx="11845665" cy="381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1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682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Represents Boolean values (true or false).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bool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900" b="0" dirty="0" err="1">
                          <a:solidFill>
                            <a:schemeClr val="tx1"/>
                          </a:solidFill>
                        </a:rPr>
                        <a:t>isActive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48819F9-A2BE-F833-D1FE-F5231FA53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447621"/>
              </p:ext>
            </p:extLst>
          </p:nvPr>
        </p:nvGraphicFramePr>
        <p:xfrm>
          <a:off x="214961" y="4573270"/>
          <a:ext cx="11845664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682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Represents a set of key-value pairs. </a:t>
                      </a:r>
                      <a:r>
                        <a:rPr lang="en-US" sz="1900" b="0" dirty="0"/>
                        <a:t>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Map&lt;String, int&gt; ages = Map();</a:t>
                      </a:r>
                    </a:p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ages[‘Rejoice'] = 14;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5EFF0AB-E209-D5D9-8FF8-D72619AAC5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982377"/>
              </p:ext>
            </p:extLst>
          </p:nvPr>
        </p:nvGraphicFramePr>
        <p:xfrm>
          <a:off x="214961" y="5243830"/>
          <a:ext cx="11845664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682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618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  <a:endParaRPr lang="en-IN" sz="1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dynamic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A dynamic variable can initialized with any type, later can be assigned to different expressions.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dynamic </a:t>
                      </a:r>
                      <a:r>
                        <a:rPr lang="en-US" sz="1900" b="0" dirty="0" err="1">
                          <a:solidFill>
                            <a:schemeClr val="tx1"/>
                          </a:solidFill>
                        </a:rPr>
                        <a:t>vari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 = “Dart For Flutter";</a:t>
                      </a:r>
                    </a:p>
                    <a:p>
                      <a:pPr algn="l"/>
                      <a:r>
                        <a:rPr lang="en-US" sz="1900" b="0" dirty="0" err="1">
                          <a:solidFill>
                            <a:schemeClr val="tx1"/>
                          </a:solidFill>
                        </a:rPr>
                        <a:t>vari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 = 3.14; //reassign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9502"/>
                  </a:ext>
                </a:extLst>
              </a:tr>
            </a:tbl>
          </a:graphicData>
        </a:graphic>
      </p:graphicFrame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E5140B22-5960-9F44-DEAF-32CAA48DD0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383103"/>
              </p:ext>
            </p:extLst>
          </p:nvPr>
        </p:nvGraphicFramePr>
        <p:xfrm>
          <a:off x="215154" y="3901873"/>
          <a:ext cx="11845666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1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877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4318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 ], List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Similar to arrays in other languages.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to represent a collection of objects.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 numbers = [1, 2, 3, 4, 5];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List&lt;int&gt; </a:t>
                      </a:r>
                      <a:r>
                        <a:rPr lang="en-IN" sz="19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fixedList</a:t>
                      </a:r>
                      <a:r>
                        <a:rPr lang="en-IN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IN" sz="19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List.filled</a:t>
                      </a:r>
                      <a:r>
                        <a:rPr lang="en-IN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(5, 0, growable: false);</a:t>
                      </a:r>
                      <a:endParaRPr lang="en-US" sz="1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33FA7E6D-36C4-0D42-01F4-CD8001D3A3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800683"/>
              </p:ext>
            </p:extLst>
          </p:nvPr>
        </p:nvGraphicFramePr>
        <p:xfrm>
          <a:off x="215154" y="772555"/>
          <a:ext cx="11845666" cy="2087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7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899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408664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Built-in Data Type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Keyword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Dart examples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78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Represents whole numbers (64-bit max).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age = 25;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en-IN" sz="19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900" dirty="0"/>
                        <a:t>Represents 64-bit floating-point numbers.</a:t>
                      </a:r>
                      <a:endParaRPr lang="en-IN" sz="19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 pi = 3.14</a:t>
                      </a:r>
                      <a:endParaRPr lang="en-US" sz="1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562490"/>
                  </a:ext>
                </a:extLst>
              </a:tr>
              <a:tr h="6647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num</a:t>
                      </a:r>
                      <a:endParaRPr lang="en-IN" sz="19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An inherited data type of int and double. It can hold both integer and floating-point values.</a:t>
                      </a:r>
                      <a:endParaRPr lang="en-IN" sz="19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900" dirty="0" err="1">
                          <a:effectLst/>
                        </a:rPr>
                        <a:t>num</a:t>
                      </a:r>
                      <a:r>
                        <a:rPr lang="en-IN" sz="1900" dirty="0"/>
                        <a:t> result = </a:t>
                      </a:r>
                      <a:r>
                        <a:rPr lang="en-IN" sz="1900" dirty="0">
                          <a:effectLst/>
                        </a:rPr>
                        <a:t>10</a:t>
                      </a:r>
                      <a:r>
                        <a:rPr lang="en-IN" sz="1900" dirty="0"/>
                        <a:t> + </a:t>
                      </a:r>
                      <a:r>
                        <a:rPr lang="en-IN" sz="1900" dirty="0">
                          <a:effectLst/>
                        </a:rPr>
                        <a:t>3.5</a:t>
                      </a:r>
                      <a:r>
                        <a:rPr lang="en-IN" sz="1900" dirty="0"/>
                        <a:t>;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8766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ACD63B8C-8F3E-F0C6-0A5A-32A962862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8812348"/>
              </p:ext>
            </p:extLst>
          </p:nvPr>
        </p:nvGraphicFramePr>
        <p:xfrm>
          <a:off x="215154" y="2861993"/>
          <a:ext cx="11845667" cy="670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1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6878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Used to represent a sequence of characters embedded in either single or double quotes.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 str = 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'A single-quoted string’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; </a:t>
                      </a:r>
                    </a:p>
                    <a:p>
                      <a:pPr algn="l"/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String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 str2 = 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  <a:effectLst/>
                        </a:rPr>
                        <a:t>"A double-quoted string"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8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Numbers in Dart are used to represent numeric </a:t>
            </a:r>
            <a:r>
              <a:rPr lang="en-US" b="1" dirty="0">
                <a:solidFill>
                  <a:srgbClr val="C00000"/>
                </a:solidFill>
              </a:rPr>
              <a:t>literals</a:t>
            </a:r>
            <a:r>
              <a:rPr lang="en-US" dirty="0"/>
              <a:t>.</a:t>
            </a:r>
          </a:p>
          <a:p>
            <a:r>
              <a:rPr lang="en-US" dirty="0"/>
              <a:t>The Number Dart come in two types.</a:t>
            </a:r>
          </a:p>
          <a:p>
            <a:pPr lvl="1"/>
            <a:r>
              <a:rPr lang="en-US" b="1" dirty="0"/>
              <a:t>Integer</a:t>
            </a:r>
            <a:r>
              <a:rPr lang="en-US" dirty="0"/>
              <a:t> </a:t>
            </a:r>
          </a:p>
          <a:p>
            <a:pPr lvl="1"/>
            <a:r>
              <a:rPr lang="en-US" b="1" dirty="0"/>
              <a:t>Double</a:t>
            </a:r>
            <a:r>
              <a:rPr lang="en-US" dirty="0"/>
              <a:t> </a:t>
            </a:r>
          </a:p>
          <a:p>
            <a:r>
              <a:rPr lang="en-US" b="1" dirty="0"/>
              <a:t>Integer:</a:t>
            </a:r>
          </a:p>
          <a:p>
            <a:pPr lvl="1"/>
            <a:r>
              <a:rPr lang="fr-FR" dirty="0" err="1"/>
              <a:t>Integer</a:t>
            </a:r>
            <a:r>
              <a:rPr lang="fr-FR" dirty="0"/>
              <a:t> values </a:t>
            </a:r>
            <a:r>
              <a:rPr lang="fr-FR" dirty="0" err="1"/>
              <a:t>represent</a:t>
            </a:r>
            <a:r>
              <a:rPr lang="fr-FR" dirty="0"/>
              <a:t> non-</a:t>
            </a:r>
            <a:r>
              <a:rPr lang="fr-FR" dirty="0" err="1"/>
              <a:t>fractional</a:t>
            </a:r>
            <a:r>
              <a:rPr lang="fr-FR" dirty="0"/>
              <a:t> values.</a:t>
            </a:r>
          </a:p>
          <a:p>
            <a:pPr lvl="1"/>
            <a:r>
              <a:rPr lang="en-US" dirty="0"/>
              <a:t>For example, the value "10" is an integer.</a:t>
            </a:r>
          </a:p>
          <a:p>
            <a:pPr lvl="1"/>
            <a:r>
              <a:rPr lang="en-US" dirty="0"/>
              <a:t>Integer literals are represented using the </a:t>
            </a:r>
            <a:r>
              <a:rPr lang="en-US" b="1" dirty="0" err="1">
                <a:solidFill>
                  <a:srgbClr val="C00000"/>
                </a:solidFill>
              </a:rPr>
              <a:t>int</a:t>
            </a:r>
            <a:r>
              <a:rPr lang="en-US" dirty="0"/>
              <a:t> keyword.</a:t>
            </a:r>
          </a:p>
          <a:p>
            <a:r>
              <a:rPr lang="en-US" b="1" dirty="0"/>
              <a:t>Double</a:t>
            </a:r>
            <a:r>
              <a:rPr lang="en-US" dirty="0"/>
              <a:t> :</a:t>
            </a:r>
          </a:p>
          <a:p>
            <a:pPr lvl="1"/>
            <a:r>
              <a:rPr lang="en-US" dirty="0"/>
              <a:t>The Double data type in Dart represents a 64-bit (double-precision) floating-point number.</a:t>
            </a:r>
          </a:p>
          <a:p>
            <a:pPr lvl="1"/>
            <a:r>
              <a:rPr lang="en-US" dirty="0"/>
              <a:t>For example, the value "10.10". </a:t>
            </a:r>
          </a:p>
          <a:p>
            <a:pPr lvl="1"/>
            <a:r>
              <a:rPr lang="en-US" dirty="0"/>
              <a:t>The keyword </a:t>
            </a:r>
            <a:r>
              <a:rPr lang="en-US" b="1" dirty="0"/>
              <a:t>double</a:t>
            </a:r>
            <a:r>
              <a:rPr lang="en-US" dirty="0"/>
              <a:t> is used to represent floating point literals.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80988" y="2426915"/>
            <a:ext cx="2136711" cy="669359"/>
            <a:chOff x="7431110" y="2831548"/>
            <a:chExt cx="2136711" cy="669359"/>
          </a:xfrm>
        </p:grpSpPr>
        <p:sp>
          <p:nvSpPr>
            <p:cNvPr id="4" name="Rectangle 3"/>
            <p:cNvSpPr/>
            <p:nvPr/>
          </p:nvSpPr>
          <p:spPr>
            <a:xfrm>
              <a:off x="7843233" y="3166058"/>
              <a:ext cx="1724588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 = 20;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431110" y="3166056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7431110" y="283154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31110" y="4797978"/>
            <a:ext cx="2459339" cy="669359"/>
            <a:chOff x="7431110" y="4825969"/>
            <a:chExt cx="2459339" cy="669359"/>
          </a:xfrm>
        </p:grpSpPr>
        <p:sp>
          <p:nvSpPr>
            <p:cNvPr id="12" name="Rectangle 11"/>
            <p:cNvSpPr/>
            <p:nvPr/>
          </p:nvSpPr>
          <p:spPr>
            <a:xfrm>
              <a:off x="7843233" y="5160479"/>
              <a:ext cx="204721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double B = 30.0;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31110" y="5160477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7431110" y="482596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395E5-7EEB-3967-A85C-FAAD47331EEF}"/>
              </a:ext>
            </a:extLst>
          </p:cNvPr>
          <p:cNvSpPr/>
          <p:nvPr/>
        </p:nvSpPr>
        <p:spPr>
          <a:xfrm>
            <a:off x="9402822" y="837127"/>
            <a:ext cx="1567543" cy="718457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Object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F6B3B-DBD4-ABDD-9759-642B6F77A3C3}"/>
              </a:ext>
            </a:extLst>
          </p:cNvPr>
          <p:cNvSpPr/>
          <p:nvPr/>
        </p:nvSpPr>
        <p:spPr>
          <a:xfrm>
            <a:off x="9402822" y="1788367"/>
            <a:ext cx="1567543" cy="718457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num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9D8FC4-0067-A4B9-7E4E-3B7C2EEB8492}"/>
              </a:ext>
            </a:extLst>
          </p:cNvPr>
          <p:cNvSpPr/>
          <p:nvPr/>
        </p:nvSpPr>
        <p:spPr>
          <a:xfrm>
            <a:off x="8463540" y="2999128"/>
            <a:ext cx="1567543" cy="718457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D1E85-1E84-E0DA-F093-B98A5A56EDAA}"/>
              </a:ext>
            </a:extLst>
          </p:cNvPr>
          <p:cNvSpPr/>
          <p:nvPr/>
        </p:nvSpPr>
        <p:spPr>
          <a:xfrm>
            <a:off x="10493277" y="3016367"/>
            <a:ext cx="1567543" cy="718457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double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150C76-36E0-6142-0817-E270648F4C68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10186594" y="1555584"/>
            <a:ext cx="0" cy="2327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65C333-0E6A-5C60-3820-AD4EA84F8EB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9247312" y="2506824"/>
            <a:ext cx="939282" cy="49230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71FF88-5EED-2124-646D-56489314C23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0186594" y="2506824"/>
            <a:ext cx="1090455" cy="5095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8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Number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4769" y="912596"/>
            <a:ext cx="6375041" cy="5282142"/>
            <a:chOff x="528034" y="912596"/>
            <a:chExt cx="6375041" cy="5282142"/>
          </a:xfrm>
        </p:grpSpPr>
        <p:sp>
          <p:nvSpPr>
            <p:cNvPr id="4" name="Rectangle 3"/>
            <p:cNvSpPr/>
            <p:nvPr/>
          </p:nvSpPr>
          <p:spPr>
            <a:xfrm>
              <a:off x="940156" y="1247106"/>
              <a:ext cx="5962919" cy="49476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673BB7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main(){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declare an integer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num1 = 2;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declare a double value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num2 = 1.5;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print the values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(num1);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(num2);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a1 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num.parse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673BB7"/>
                  </a:solidFill>
                  <a:latin typeface="Consolas" panose="020B0609020204030204" pitchFamily="49" charset="0"/>
                </a:rPr>
                <a:t>"1"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b1 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num.parse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"2.34"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c1 = a1+b1;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673BB7"/>
                  </a:solidFill>
                  <a:latin typeface="Consolas" panose="020B0609020204030204" pitchFamily="49" charset="0"/>
                </a:rPr>
                <a:t>"Product = ${c1}"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8034" y="1247104"/>
              <a:ext cx="412123" cy="49476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528034" y="91259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83301" y="912596"/>
            <a:ext cx="4163424" cy="1135145"/>
            <a:chOff x="7843234" y="912596"/>
            <a:chExt cx="4163424" cy="1135145"/>
          </a:xfrm>
        </p:grpSpPr>
        <p:sp>
          <p:nvSpPr>
            <p:cNvPr id="12" name="Rectangle 11"/>
            <p:cNvSpPr/>
            <p:nvPr/>
          </p:nvSpPr>
          <p:spPr>
            <a:xfrm>
              <a:off x="8273712" y="1247106"/>
              <a:ext cx="3732946" cy="800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1.5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Product = 3.34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7843234" y="91259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3D103C4-C13B-F2C9-2580-B0BA744B9EB8}"/>
              </a:ext>
            </a:extLst>
          </p:cNvPr>
          <p:cNvSpPr/>
          <p:nvPr/>
        </p:nvSpPr>
        <p:spPr>
          <a:xfrm>
            <a:off x="7183301" y="1247104"/>
            <a:ext cx="430478" cy="80063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85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70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85971-C90C-61B3-55A3-3EBEB18DF82D}"/>
              </a:ext>
            </a:extLst>
          </p:cNvPr>
          <p:cNvSpPr txBox="1"/>
          <p:nvPr/>
        </p:nvSpPr>
        <p:spPr>
          <a:xfrm>
            <a:off x="1458964" y="712385"/>
            <a:ext cx="4909938" cy="818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Outline</a:t>
            </a:r>
            <a:endParaRPr lang="en-US" sz="2400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Overview &amp; features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Dart tools &amp; setup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Dart program structure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Variable &amp; data types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Access modifiers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Typecasting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Operators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Nullable &amp; non-nullable variables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Decision making &amp; loops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Collection classes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Functions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Class, constructor &amp; object</a:t>
            </a:r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Strings represent a sequence of characters.</a:t>
            </a:r>
          </a:p>
          <a:p>
            <a:r>
              <a:rPr lang="en-US" dirty="0"/>
              <a:t>String </a:t>
            </a:r>
            <a:r>
              <a:rPr lang="en-US" dirty="0" err="1"/>
              <a:t>datatype</a:t>
            </a:r>
            <a:r>
              <a:rPr lang="en-US" dirty="0"/>
              <a:t> used to store some data like name, address etc.</a:t>
            </a:r>
          </a:p>
          <a:p>
            <a:r>
              <a:rPr lang="en-US" dirty="0"/>
              <a:t>A Dart String is a sequence of UTF-16 code units.</a:t>
            </a:r>
          </a:p>
          <a:p>
            <a:r>
              <a:rPr lang="en-US" dirty="0"/>
              <a:t>The keyword </a:t>
            </a:r>
            <a:r>
              <a:rPr lang="en-US" b="1" dirty="0">
                <a:solidFill>
                  <a:srgbClr val="C00000"/>
                </a:solidFill>
              </a:rPr>
              <a:t>String</a:t>
            </a:r>
            <a:r>
              <a:rPr lang="en-US" dirty="0"/>
              <a:t> is used to represent string literals.</a:t>
            </a:r>
          </a:p>
          <a:p>
            <a:r>
              <a:rPr lang="en-US" dirty="0"/>
              <a:t>String values are embedded in either single or double quotes.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the plus (+) operator to concatenate strings: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0761" y="3127761"/>
            <a:ext cx="5645239" cy="669359"/>
            <a:chOff x="450761" y="3127761"/>
            <a:chExt cx="3773509" cy="669359"/>
          </a:xfrm>
        </p:grpSpPr>
        <p:sp>
          <p:nvSpPr>
            <p:cNvPr id="10" name="Rectangle 9"/>
            <p:cNvSpPr/>
            <p:nvPr/>
          </p:nvSpPr>
          <p:spPr>
            <a:xfrm>
              <a:off x="754439" y="3462271"/>
              <a:ext cx="3469831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String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‘Darshan University’;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761" y="3462269"/>
              <a:ext cx="303678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450761" y="312776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0761" y="4456377"/>
            <a:ext cx="5645239" cy="669359"/>
            <a:chOff x="450761" y="4456377"/>
            <a:chExt cx="3773509" cy="669359"/>
          </a:xfrm>
        </p:grpSpPr>
        <p:sp>
          <p:nvSpPr>
            <p:cNvPr id="20" name="Rectangle 19"/>
            <p:cNvSpPr/>
            <p:nvPr/>
          </p:nvSpPr>
          <p:spPr>
            <a:xfrm>
              <a:off x="754439" y="4790887"/>
              <a:ext cx="3469831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String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‘Darshan’ + ‘University’;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0761" y="4790885"/>
              <a:ext cx="303678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450761" y="44563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0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>
                <a:solidFill>
                  <a:srgbClr val="C00000"/>
                </a:solidFill>
              </a:rPr>
              <a:t>${}</a:t>
            </a:r>
            <a:r>
              <a:rPr lang="en-US" dirty="0"/>
              <a:t> to interpolate the value of Dart expressions within strings. The curly braces can be omitted when evaluating identifiers.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9396" y="1685327"/>
            <a:ext cx="5995380" cy="1183051"/>
            <a:chOff x="489397" y="1685327"/>
            <a:chExt cx="4237150" cy="1183051"/>
          </a:xfrm>
        </p:grpSpPr>
        <p:sp>
          <p:nvSpPr>
            <p:cNvPr id="10" name="Rectangle 9"/>
            <p:cNvSpPr/>
            <p:nvPr/>
          </p:nvSpPr>
          <p:spPr>
            <a:xfrm>
              <a:off x="796358" y="2019837"/>
              <a:ext cx="3930189" cy="848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String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str =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‘is at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hadala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’;</a:t>
              </a:r>
              <a:endParaRPr lang="en-US" sz="1600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(‘Darshan University $str’);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(‘Darshan University ${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str.toString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()}’);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9397" y="2019835"/>
              <a:ext cx="306960" cy="8485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489397" y="168532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96" y="3275724"/>
            <a:ext cx="5471378" cy="1845631"/>
            <a:chOff x="489397" y="3576375"/>
            <a:chExt cx="4237149" cy="1845631"/>
          </a:xfrm>
        </p:grpSpPr>
        <p:sp>
          <p:nvSpPr>
            <p:cNvPr id="12" name="Rectangle 11"/>
            <p:cNvSpPr/>
            <p:nvPr/>
          </p:nvSpPr>
          <p:spPr>
            <a:xfrm>
              <a:off x="825754" y="3910885"/>
              <a:ext cx="3900792" cy="1511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str = ‘Darshan University’;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str1 = ‘ is at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hadala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’;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(str);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(str + str1);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397" y="3910883"/>
              <a:ext cx="336357" cy="1511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89397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84776" y="3275724"/>
            <a:ext cx="4237149" cy="905473"/>
            <a:chOff x="5819104" y="3576375"/>
            <a:chExt cx="4237149" cy="905473"/>
          </a:xfrm>
        </p:grpSpPr>
        <p:sp>
          <p:nvSpPr>
            <p:cNvPr id="17" name="Rectangle 16"/>
            <p:cNvSpPr/>
            <p:nvPr/>
          </p:nvSpPr>
          <p:spPr>
            <a:xfrm>
              <a:off x="6231226" y="3910885"/>
              <a:ext cx="3825027" cy="5709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 is at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hadala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19104" y="3910883"/>
              <a:ext cx="412123" cy="5709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9" name="Round Same Side Corner Rectangle 18"/>
            <p:cNvSpPr/>
            <p:nvPr/>
          </p:nvSpPr>
          <p:spPr>
            <a:xfrm>
              <a:off x="5819104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66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Boolean data type represents Boolean values true and false.</a:t>
            </a:r>
          </a:p>
          <a:p>
            <a:r>
              <a:rPr lang="en-US" dirty="0"/>
              <a:t>Dart uses the </a:t>
            </a:r>
            <a:r>
              <a:rPr lang="en-US" b="1" dirty="0" err="1"/>
              <a:t>bool</a:t>
            </a:r>
            <a:r>
              <a:rPr lang="en-US" dirty="0"/>
              <a:t> keyword to represent a Boolean value.</a:t>
            </a:r>
          </a:p>
          <a:p>
            <a:r>
              <a:rPr lang="en-US" dirty="0"/>
              <a:t>These data types have two values that are </a:t>
            </a:r>
            <a:r>
              <a:rPr lang="en-US" b="1" dirty="0"/>
              <a:t>True</a:t>
            </a:r>
            <a:r>
              <a:rPr lang="en-US" dirty="0"/>
              <a:t> and </a:t>
            </a:r>
            <a:r>
              <a:rPr lang="en-US" b="1" dirty="0"/>
              <a:t>False.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15156" y="2264877"/>
            <a:ext cx="3226420" cy="669359"/>
            <a:chOff x="515156" y="2264877"/>
            <a:chExt cx="3226420" cy="669359"/>
          </a:xfrm>
        </p:grpSpPr>
        <p:sp>
          <p:nvSpPr>
            <p:cNvPr id="12" name="Rectangle 11"/>
            <p:cNvSpPr/>
            <p:nvPr/>
          </p:nvSpPr>
          <p:spPr>
            <a:xfrm>
              <a:off x="927278" y="2599387"/>
              <a:ext cx="2814298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bool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isIttrue1 = true;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156" y="2599385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515156" y="22648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5156" y="3385481"/>
            <a:ext cx="5329706" cy="1845631"/>
            <a:chOff x="489397" y="3576375"/>
            <a:chExt cx="5329706" cy="1845631"/>
          </a:xfrm>
        </p:grpSpPr>
        <p:sp>
          <p:nvSpPr>
            <p:cNvPr id="16" name="Rectangle 15"/>
            <p:cNvSpPr/>
            <p:nvPr/>
          </p:nvSpPr>
          <p:spPr>
            <a:xfrm>
              <a:off x="901519" y="3910885"/>
              <a:ext cx="4917584" cy="1511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University';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str1 = 'is at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hadala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bool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==str1);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(‘$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’);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397" y="3910883"/>
              <a:ext cx="412123" cy="1511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9397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47140" y="3385481"/>
            <a:ext cx="3825027" cy="669357"/>
            <a:chOff x="5819104" y="3576375"/>
            <a:chExt cx="3825027" cy="669357"/>
          </a:xfrm>
        </p:grpSpPr>
        <p:sp>
          <p:nvSpPr>
            <p:cNvPr id="19" name="Rectangle 18"/>
            <p:cNvSpPr/>
            <p:nvPr/>
          </p:nvSpPr>
          <p:spPr>
            <a:xfrm>
              <a:off x="6231227" y="3910883"/>
              <a:ext cx="3412904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false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>
              <a:off x="5819104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C1C948B-6ED2-94D6-B87A-FC9F0D789B09}"/>
              </a:ext>
            </a:extLst>
          </p:cNvPr>
          <p:cNvSpPr/>
          <p:nvPr/>
        </p:nvSpPr>
        <p:spPr>
          <a:xfrm>
            <a:off x="6347140" y="3719989"/>
            <a:ext cx="412123" cy="334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5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Modifiers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165E43-D3D7-5490-F1CD-8994BF368E2C}"/>
              </a:ext>
            </a:extLst>
          </p:cNvPr>
          <p:cNvSpPr/>
          <p:nvPr/>
        </p:nvSpPr>
        <p:spPr>
          <a:xfrm>
            <a:off x="422754" y="1437092"/>
            <a:ext cx="1805756" cy="2977483"/>
          </a:xfrm>
          <a:custGeom>
            <a:avLst/>
            <a:gdLst>
              <a:gd name="connsiteX0" fmla="*/ 0 w 1805756"/>
              <a:gd name="connsiteY0" fmla="*/ 180576 h 2977483"/>
              <a:gd name="connsiteX1" fmla="*/ 180576 w 1805756"/>
              <a:gd name="connsiteY1" fmla="*/ 0 h 2977483"/>
              <a:gd name="connsiteX2" fmla="*/ 1625180 w 1805756"/>
              <a:gd name="connsiteY2" fmla="*/ 0 h 2977483"/>
              <a:gd name="connsiteX3" fmla="*/ 1805756 w 1805756"/>
              <a:gd name="connsiteY3" fmla="*/ 180576 h 2977483"/>
              <a:gd name="connsiteX4" fmla="*/ 1805756 w 1805756"/>
              <a:gd name="connsiteY4" fmla="*/ 2796907 h 2977483"/>
              <a:gd name="connsiteX5" fmla="*/ 1625180 w 1805756"/>
              <a:gd name="connsiteY5" fmla="*/ 2977483 h 2977483"/>
              <a:gd name="connsiteX6" fmla="*/ 180576 w 1805756"/>
              <a:gd name="connsiteY6" fmla="*/ 2977483 h 2977483"/>
              <a:gd name="connsiteX7" fmla="*/ 0 w 1805756"/>
              <a:gd name="connsiteY7" fmla="*/ 2796907 h 2977483"/>
              <a:gd name="connsiteX8" fmla="*/ 0 w 1805756"/>
              <a:gd name="connsiteY8" fmla="*/ 180576 h 297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56" h="2977483">
                <a:moveTo>
                  <a:pt x="0" y="180576"/>
                </a:moveTo>
                <a:cubicBezTo>
                  <a:pt x="0" y="80847"/>
                  <a:pt x="80847" y="0"/>
                  <a:pt x="180576" y="0"/>
                </a:cubicBezTo>
                <a:lnTo>
                  <a:pt x="1625180" y="0"/>
                </a:lnTo>
                <a:cubicBezTo>
                  <a:pt x="1724909" y="0"/>
                  <a:pt x="1805756" y="80847"/>
                  <a:pt x="1805756" y="180576"/>
                </a:cubicBezTo>
                <a:lnTo>
                  <a:pt x="1805756" y="2796907"/>
                </a:lnTo>
                <a:cubicBezTo>
                  <a:pt x="1805756" y="2896636"/>
                  <a:pt x="1724909" y="2977483"/>
                  <a:pt x="1625180" y="2977483"/>
                </a:cubicBezTo>
                <a:lnTo>
                  <a:pt x="180576" y="2977483"/>
                </a:lnTo>
                <a:cubicBezTo>
                  <a:pt x="80847" y="2977483"/>
                  <a:pt x="0" y="2896636"/>
                  <a:pt x="0" y="2796907"/>
                </a:cubicBezTo>
                <a:lnTo>
                  <a:pt x="0" y="1805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089" tIns="129089" rIns="129089" bIns="12908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In Dart we don’t have keywords like public, protected, and private to control the access scope for a property or method.</a:t>
            </a:r>
            <a:endParaRPr lang="en-IN" sz="20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895060-8C8F-96D2-7CBA-F7E1F98547D5}"/>
              </a:ext>
            </a:extLst>
          </p:cNvPr>
          <p:cNvSpPr/>
          <p:nvPr/>
        </p:nvSpPr>
        <p:spPr>
          <a:xfrm>
            <a:off x="2342410" y="2701920"/>
            <a:ext cx="382820" cy="447827"/>
          </a:xfrm>
          <a:custGeom>
            <a:avLst/>
            <a:gdLst>
              <a:gd name="connsiteX0" fmla="*/ 0 w 382820"/>
              <a:gd name="connsiteY0" fmla="*/ 89565 h 447827"/>
              <a:gd name="connsiteX1" fmla="*/ 191410 w 382820"/>
              <a:gd name="connsiteY1" fmla="*/ 89565 h 447827"/>
              <a:gd name="connsiteX2" fmla="*/ 191410 w 382820"/>
              <a:gd name="connsiteY2" fmla="*/ 0 h 447827"/>
              <a:gd name="connsiteX3" fmla="*/ 382820 w 382820"/>
              <a:gd name="connsiteY3" fmla="*/ 223914 h 447827"/>
              <a:gd name="connsiteX4" fmla="*/ 191410 w 382820"/>
              <a:gd name="connsiteY4" fmla="*/ 447827 h 447827"/>
              <a:gd name="connsiteX5" fmla="*/ 191410 w 382820"/>
              <a:gd name="connsiteY5" fmla="*/ 358262 h 447827"/>
              <a:gd name="connsiteX6" fmla="*/ 0 w 382820"/>
              <a:gd name="connsiteY6" fmla="*/ 358262 h 447827"/>
              <a:gd name="connsiteX7" fmla="*/ 0 w 382820"/>
              <a:gd name="connsiteY7" fmla="*/ 89565 h 44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820" h="447827">
                <a:moveTo>
                  <a:pt x="0" y="89565"/>
                </a:moveTo>
                <a:lnTo>
                  <a:pt x="191410" y="89565"/>
                </a:lnTo>
                <a:lnTo>
                  <a:pt x="191410" y="0"/>
                </a:lnTo>
                <a:lnTo>
                  <a:pt x="382820" y="223914"/>
                </a:lnTo>
                <a:lnTo>
                  <a:pt x="191410" y="447827"/>
                </a:lnTo>
                <a:lnTo>
                  <a:pt x="191410" y="358262"/>
                </a:lnTo>
                <a:lnTo>
                  <a:pt x="0" y="358262"/>
                </a:lnTo>
                <a:lnTo>
                  <a:pt x="0" y="895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9565" rIns="114846" bIns="8956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8E235E-848B-20F1-6DF8-14622AB89319}"/>
              </a:ext>
            </a:extLst>
          </p:cNvPr>
          <p:cNvSpPr/>
          <p:nvPr/>
        </p:nvSpPr>
        <p:spPr>
          <a:xfrm>
            <a:off x="2807937" y="1437092"/>
            <a:ext cx="1805756" cy="2977483"/>
          </a:xfrm>
          <a:custGeom>
            <a:avLst/>
            <a:gdLst>
              <a:gd name="connsiteX0" fmla="*/ 0 w 1805756"/>
              <a:gd name="connsiteY0" fmla="*/ 180576 h 2977483"/>
              <a:gd name="connsiteX1" fmla="*/ 180576 w 1805756"/>
              <a:gd name="connsiteY1" fmla="*/ 0 h 2977483"/>
              <a:gd name="connsiteX2" fmla="*/ 1625180 w 1805756"/>
              <a:gd name="connsiteY2" fmla="*/ 0 h 2977483"/>
              <a:gd name="connsiteX3" fmla="*/ 1805756 w 1805756"/>
              <a:gd name="connsiteY3" fmla="*/ 180576 h 2977483"/>
              <a:gd name="connsiteX4" fmla="*/ 1805756 w 1805756"/>
              <a:gd name="connsiteY4" fmla="*/ 2796907 h 2977483"/>
              <a:gd name="connsiteX5" fmla="*/ 1625180 w 1805756"/>
              <a:gd name="connsiteY5" fmla="*/ 2977483 h 2977483"/>
              <a:gd name="connsiteX6" fmla="*/ 180576 w 1805756"/>
              <a:gd name="connsiteY6" fmla="*/ 2977483 h 2977483"/>
              <a:gd name="connsiteX7" fmla="*/ 0 w 1805756"/>
              <a:gd name="connsiteY7" fmla="*/ 2796907 h 2977483"/>
              <a:gd name="connsiteX8" fmla="*/ 0 w 1805756"/>
              <a:gd name="connsiteY8" fmla="*/ 180576 h 297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56" h="2977483">
                <a:moveTo>
                  <a:pt x="0" y="180576"/>
                </a:moveTo>
                <a:cubicBezTo>
                  <a:pt x="0" y="80847"/>
                  <a:pt x="80847" y="0"/>
                  <a:pt x="180576" y="0"/>
                </a:cubicBezTo>
                <a:lnTo>
                  <a:pt x="1625180" y="0"/>
                </a:lnTo>
                <a:cubicBezTo>
                  <a:pt x="1724909" y="0"/>
                  <a:pt x="1805756" y="80847"/>
                  <a:pt x="1805756" y="180576"/>
                </a:cubicBezTo>
                <a:lnTo>
                  <a:pt x="1805756" y="2796907"/>
                </a:lnTo>
                <a:cubicBezTo>
                  <a:pt x="1805756" y="2896636"/>
                  <a:pt x="1724909" y="2977483"/>
                  <a:pt x="1625180" y="2977483"/>
                </a:cubicBezTo>
                <a:lnTo>
                  <a:pt x="180576" y="2977483"/>
                </a:lnTo>
                <a:cubicBezTo>
                  <a:pt x="80847" y="2977483"/>
                  <a:pt x="0" y="2896636"/>
                  <a:pt x="0" y="2796907"/>
                </a:cubicBezTo>
                <a:lnTo>
                  <a:pt x="0" y="1805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63251"/>
              <a:satOff val="4575"/>
              <a:lumOff val="-3872"/>
              <a:alphaOff val="0"/>
            </a:schemeClr>
          </a:fillRef>
          <a:effectRef idx="3">
            <a:schemeClr val="accent3">
              <a:hueOff val="1163251"/>
              <a:satOff val="4575"/>
              <a:lumOff val="-38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089" tIns="129089" rIns="129089" bIns="12908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It use _ (underscore) at the start of the </a:t>
            </a:r>
            <a:r>
              <a:rPr lang="en-US" sz="2000" kern="1200" dirty="0" err="1"/>
              <a:t>variablename</a:t>
            </a:r>
            <a:r>
              <a:rPr lang="en-US" sz="2000" kern="1200" dirty="0"/>
              <a:t> to make a data member private.</a:t>
            </a:r>
            <a:endParaRPr lang="en-IN" sz="20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B42C1F0-5B4C-E1AB-1B2B-B3A6717AE4AE}"/>
              </a:ext>
            </a:extLst>
          </p:cNvPr>
          <p:cNvSpPr/>
          <p:nvPr/>
        </p:nvSpPr>
        <p:spPr>
          <a:xfrm>
            <a:off x="4718069" y="2701920"/>
            <a:ext cx="382820" cy="447827"/>
          </a:xfrm>
          <a:custGeom>
            <a:avLst/>
            <a:gdLst>
              <a:gd name="connsiteX0" fmla="*/ 0 w 382820"/>
              <a:gd name="connsiteY0" fmla="*/ 89565 h 447827"/>
              <a:gd name="connsiteX1" fmla="*/ 191410 w 382820"/>
              <a:gd name="connsiteY1" fmla="*/ 89565 h 447827"/>
              <a:gd name="connsiteX2" fmla="*/ 191410 w 382820"/>
              <a:gd name="connsiteY2" fmla="*/ 0 h 447827"/>
              <a:gd name="connsiteX3" fmla="*/ 382820 w 382820"/>
              <a:gd name="connsiteY3" fmla="*/ 223914 h 447827"/>
              <a:gd name="connsiteX4" fmla="*/ 191410 w 382820"/>
              <a:gd name="connsiteY4" fmla="*/ 447827 h 447827"/>
              <a:gd name="connsiteX5" fmla="*/ 191410 w 382820"/>
              <a:gd name="connsiteY5" fmla="*/ 358262 h 447827"/>
              <a:gd name="connsiteX6" fmla="*/ 0 w 382820"/>
              <a:gd name="connsiteY6" fmla="*/ 358262 h 447827"/>
              <a:gd name="connsiteX7" fmla="*/ 0 w 382820"/>
              <a:gd name="connsiteY7" fmla="*/ 89565 h 44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820" h="447827">
                <a:moveTo>
                  <a:pt x="0" y="89565"/>
                </a:moveTo>
                <a:lnTo>
                  <a:pt x="191410" y="89565"/>
                </a:lnTo>
                <a:lnTo>
                  <a:pt x="191410" y="0"/>
                </a:lnTo>
                <a:lnTo>
                  <a:pt x="382820" y="223914"/>
                </a:lnTo>
                <a:lnTo>
                  <a:pt x="191410" y="447827"/>
                </a:lnTo>
                <a:lnTo>
                  <a:pt x="191410" y="358262"/>
                </a:lnTo>
                <a:lnTo>
                  <a:pt x="0" y="358262"/>
                </a:lnTo>
                <a:lnTo>
                  <a:pt x="0" y="895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551002"/>
              <a:satOff val="6100"/>
              <a:lumOff val="-5163"/>
              <a:alphaOff val="0"/>
            </a:schemeClr>
          </a:fillRef>
          <a:effectRef idx="3">
            <a:schemeClr val="accent3">
              <a:hueOff val="1551002"/>
              <a:satOff val="6100"/>
              <a:lumOff val="-51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9565" rIns="114846" bIns="8956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2BA0E8-45F6-0855-4F1A-BEAAF1FBB5A9}"/>
              </a:ext>
            </a:extLst>
          </p:cNvPr>
          <p:cNvSpPr/>
          <p:nvPr/>
        </p:nvSpPr>
        <p:spPr>
          <a:xfrm>
            <a:off x="5193121" y="1437092"/>
            <a:ext cx="1805756" cy="2977483"/>
          </a:xfrm>
          <a:custGeom>
            <a:avLst/>
            <a:gdLst>
              <a:gd name="connsiteX0" fmla="*/ 0 w 1805756"/>
              <a:gd name="connsiteY0" fmla="*/ 180576 h 2977483"/>
              <a:gd name="connsiteX1" fmla="*/ 180576 w 1805756"/>
              <a:gd name="connsiteY1" fmla="*/ 0 h 2977483"/>
              <a:gd name="connsiteX2" fmla="*/ 1625180 w 1805756"/>
              <a:gd name="connsiteY2" fmla="*/ 0 h 2977483"/>
              <a:gd name="connsiteX3" fmla="*/ 1805756 w 1805756"/>
              <a:gd name="connsiteY3" fmla="*/ 180576 h 2977483"/>
              <a:gd name="connsiteX4" fmla="*/ 1805756 w 1805756"/>
              <a:gd name="connsiteY4" fmla="*/ 2796907 h 2977483"/>
              <a:gd name="connsiteX5" fmla="*/ 1625180 w 1805756"/>
              <a:gd name="connsiteY5" fmla="*/ 2977483 h 2977483"/>
              <a:gd name="connsiteX6" fmla="*/ 180576 w 1805756"/>
              <a:gd name="connsiteY6" fmla="*/ 2977483 h 2977483"/>
              <a:gd name="connsiteX7" fmla="*/ 0 w 1805756"/>
              <a:gd name="connsiteY7" fmla="*/ 2796907 h 2977483"/>
              <a:gd name="connsiteX8" fmla="*/ 0 w 1805756"/>
              <a:gd name="connsiteY8" fmla="*/ 180576 h 297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56" h="2977483">
                <a:moveTo>
                  <a:pt x="0" y="180576"/>
                </a:moveTo>
                <a:cubicBezTo>
                  <a:pt x="0" y="80847"/>
                  <a:pt x="80847" y="0"/>
                  <a:pt x="180576" y="0"/>
                </a:cubicBezTo>
                <a:lnTo>
                  <a:pt x="1625180" y="0"/>
                </a:lnTo>
                <a:cubicBezTo>
                  <a:pt x="1724909" y="0"/>
                  <a:pt x="1805756" y="80847"/>
                  <a:pt x="1805756" y="180576"/>
                </a:cubicBezTo>
                <a:lnTo>
                  <a:pt x="1805756" y="2796907"/>
                </a:lnTo>
                <a:cubicBezTo>
                  <a:pt x="1805756" y="2896636"/>
                  <a:pt x="1724909" y="2977483"/>
                  <a:pt x="1625180" y="2977483"/>
                </a:cubicBezTo>
                <a:lnTo>
                  <a:pt x="180576" y="2977483"/>
                </a:lnTo>
                <a:cubicBezTo>
                  <a:pt x="80847" y="2977483"/>
                  <a:pt x="0" y="2896636"/>
                  <a:pt x="0" y="2796907"/>
                </a:cubicBezTo>
                <a:lnTo>
                  <a:pt x="0" y="1805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2326503"/>
              <a:satOff val="9150"/>
              <a:lumOff val="-7745"/>
              <a:alphaOff val="0"/>
            </a:schemeClr>
          </a:fillRef>
          <a:effectRef idx="3">
            <a:schemeClr val="accent3">
              <a:hueOff val="2326503"/>
              <a:satOff val="9150"/>
              <a:lumOff val="-7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089" tIns="129089" rIns="129089" bIns="12908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In Dart, the privacy is at library level rather than class level. </a:t>
            </a:r>
            <a:endParaRPr lang="en-IN" sz="20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0E1B4B-7A7A-435D-C588-F66C89BDFD0A}"/>
              </a:ext>
            </a:extLst>
          </p:cNvPr>
          <p:cNvSpPr/>
          <p:nvPr/>
        </p:nvSpPr>
        <p:spPr>
          <a:xfrm>
            <a:off x="7103253" y="2701920"/>
            <a:ext cx="382820" cy="447827"/>
          </a:xfrm>
          <a:custGeom>
            <a:avLst/>
            <a:gdLst>
              <a:gd name="connsiteX0" fmla="*/ 0 w 382820"/>
              <a:gd name="connsiteY0" fmla="*/ 89565 h 447827"/>
              <a:gd name="connsiteX1" fmla="*/ 191410 w 382820"/>
              <a:gd name="connsiteY1" fmla="*/ 89565 h 447827"/>
              <a:gd name="connsiteX2" fmla="*/ 191410 w 382820"/>
              <a:gd name="connsiteY2" fmla="*/ 0 h 447827"/>
              <a:gd name="connsiteX3" fmla="*/ 382820 w 382820"/>
              <a:gd name="connsiteY3" fmla="*/ 223914 h 447827"/>
              <a:gd name="connsiteX4" fmla="*/ 191410 w 382820"/>
              <a:gd name="connsiteY4" fmla="*/ 447827 h 447827"/>
              <a:gd name="connsiteX5" fmla="*/ 191410 w 382820"/>
              <a:gd name="connsiteY5" fmla="*/ 358262 h 447827"/>
              <a:gd name="connsiteX6" fmla="*/ 0 w 382820"/>
              <a:gd name="connsiteY6" fmla="*/ 358262 h 447827"/>
              <a:gd name="connsiteX7" fmla="*/ 0 w 382820"/>
              <a:gd name="connsiteY7" fmla="*/ 89565 h 44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820" h="447827">
                <a:moveTo>
                  <a:pt x="0" y="89565"/>
                </a:moveTo>
                <a:lnTo>
                  <a:pt x="191410" y="89565"/>
                </a:lnTo>
                <a:lnTo>
                  <a:pt x="191410" y="0"/>
                </a:lnTo>
                <a:lnTo>
                  <a:pt x="382820" y="223914"/>
                </a:lnTo>
                <a:lnTo>
                  <a:pt x="191410" y="447827"/>
                </a:lnTo>
                <a:lnTo>
                  <a:pt x="191410" y="358262"/>
                </a:lnTo>
                <a:lnTo>
                  <a:pt x="0" y="358262"/>
                </a:lnTo>
                <a:lnTo>
                  <a:pt x="0" y="895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102003"/>
              <a:satOff val="12201"/>
              <a:lumOff val="-10327"/>
              <a:alphaOff val="0"/>
            </a:schemeClr>
          </a:fillRef>
          <a:effectRef idx="3">
            <a:schemeClr val="accent3">
              <a:hueOff val="3102003"/>
              <a:satOff val="12201"/>
              <a:lumOff val="-1032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9565" rIns="114846" bIns="8956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65DD41-CA26-898F-07A3-558A57CE61A8}"/>
              </a:ext>
            </a:extLst>
          </p:cNvPr>
          <p:cNvSpPr/>
          <p:nvPr/>
        </p:nvSpPr>
        <p:spPr>
          <a:xfrm>
            <a:off x="7568780" y="1437092"/>
            <a:ext cx="1805756" cy="2977483"/>
          </a:xfrm>
          <a:custGeom>
            <a:avLst/>
            <a:gdLst>
              <a:gd name="connsiteX0" fmla="*/ 0 w 1805756"/>
              <a:gd name="connsiteY0" fmla="*/ 180576 h 2977483"/>
              <a:gd name="connsiteX1" fmla="*/ 180576 w 1805756"/>
              <a:gd name="connsiteY1" fmla="*/ 0 h 2977483"/>
              <a:gd name="connsiteX2" fmla="*/ 1625180 w 1805756"/>
              <a:gd name="connsiteY2" fmla="*/ 0 h 2977483"/>
              <a:gd name="connsiteX3" fmla="*/ 1805756 w 1805756"/>
              <a:gd name="connsiteY3" fmla="*/ 180576 h 2977483"/>
              <a:gd name="connsiteX4" fmla="*/ 1805756 w 1805756"/>
              <a:gd name="connsiteY4" fmla="*/ 2796907 h 2977483"/>
              <a:gd name="connsiteX5" fmla="*/ 1625180 w 1805756"/>
              <a:gd name="connsiteY5" fmla="*/ 2977483 h 2977483"/>
              <a:gd name="connsiteX6" fmla="*/ 180576 w 1805756"/>
              <a:gd name="connsiteY6" fmla="*/ 2977483 h 2977483"/>
              <a:gd name="connsiteX7" fmla="*/ 0 w 1805756"/>
              <a:gd name="connsiteY7" fmla="*/ 2796907 h 2977483"/>
              <a:gd name="connsiteX8" fmla="*/ 0 w 1805756"/>
              <a:gd name="connsiteY8" fmla="*/ 180576 h 297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56" h="2977483">
                <a:moveTo>
                  <a:pt x="0" y="180576"/>
                </a:moveTo>
                <a:cubicBezTo>
                  <a:pt x="0" y="80847"/>
                  <a:pt x="80847" y="0"/>
                  <a:pt x="180576" y="0"/>
                </a:cubicBezTo>
                <a:lnTo>
                  <a:pt x="1625180" y="0"/>
                </a:lnTo>
                <a:cubicBezTo>
                  <a:pt x="1724909" y="0"/>
                  <a:pt x="1805756" y="80847"/>
                  <a:pt x="1805756" y="180576"/>
                </a:cubicBezTo>
                <a:lnTo>
                  <a:pt x="1805756" y="2796907"/>
                </a:lnTo>
                <a:cubicBezTo>
                  <a:pt x="1805756" y="2896636"/>
                  <a:pt x="1724909" y="2977483"/>
                  <a:pt x="1625180" y="2977483"/>
                </a:cubicBezTo>
                <a:lnTo>
                  <a:pt x="180576" y="2977483"/>
                </a:lnTo>
                <a:cubicBezTo>
                  <a:pt x="80847" y="2977483"/>
                  <a:pt x="0" y="2896636"/>
                  <a:pt x="0" y="2796907"/>
                </a:cubicBezTo>
                <a:lnTo>
                  <a:pt x="0" y="1805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489754"/>
              <a:satOff val="13726"/>
              <a:lumOff val="-11617"/>
              <a:alphaOff val="0"/>
            </a:schemeClr>
          </a:fillRef>
          <a:effectRef idx="3">
            <a:schemeClr val="accent3">
              <a:hueOff val="3489754"/>
              <a:satOff val="13726"/>
              <a:lumOff val="-1161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089" tIns="129089" rIns="129089" bIns="12908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It means other classes and functions in the same library still have the access.</a:t>
            </a:r>
            <a:endParaRPr lang="en-IN" sz="20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D57545-8E6F-FE5B-DCBF-011CCF914653}"/>
              </a:ext>
            </a:extLst>
          </p:cNvPr>
          <p:cNvSpPr/>
          <p:nvPr/>
        </p:nvSpPr>
        <p:spPr>
          <a:xfrm>
            <a:off x="9488436" y="2701920"/>
            <a:ext cx="382820" cy="447827"/>
          </a:xfrm>
          <a:custGeom>
            <a:avLst/>
            <a:gdLst>
              <a:gd name="connsiteX0" fmla="*/ 0 w 382820"/>
              <a:gd name="connsiteY0" fmla="*/ 89565 h 447827"/>
              <a:gd name="connsiteX1" fmla="*/ 191410 w 382820"/>
              <a:gd name="connsiteY1" fmla="*/ 89565 h 447827"/>
              <a:gd name="connsiteX2" fmla="*/ 191410 w 382820"/>
              <a:gd name="connsiteY2" fmla="*/ 0 h 447827"/>
              <a:gd name="connsiteX3" fmla="*/ 382820 w 382820"/>
              <a:gd name="connsiteY3" fmla="*/ 223914 h 447827"/>
              <a:gd name="connsiteX4" fmla="*/ 191410 w 382820"/>
              <a:gd name="connsiteY4" fmla="*/ 447827 h 447827"/>
              <a:gd name="connsiteX5" fmla="*/ 191410 w 382820"/>
              <a:gd name="connsiteY5" fmla="*/ 358262 h 447827"/>
              <a:gd name="connsiteX6" fmla="*/ 0 w 382820"/>
              <a:gd name="connsiteY6" fmla="*/ 358262 h 447827"/>
              <a:gd name="connsiteX7" fmla="*/ 0 w 382820"/>
              <a:gd name="connsiteY7" fmla="*/ 89565 h 44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820" h="447827">
                <a:moveTo>
                  <a:pt x="0" y="89565"/>
                </a:moveTo>
                <a:lnTo>
                  <a:pt x="191410" y="89565"/>
                </a:lnTo>
                <a:lnTo>
                  <a:pt x="191410" y="0"/>
                </a:lnTo>
                <a:lnTo>
                  <a:pt x="382820" y="223914"/>
                </a:lnTo>
                <a:lnTo>
                  <a:pt x="191410" y="447827"/>
                </a:lnTo>
                <a:lnTo>
                  <a:pt x="191410" y="358262"/>
                </a:lnTo>
                <a:lnTo>
                  <a:pt x="0" y="358262"/>
                </a:lnTo>
                <a:lnTo>
                  <a:pt x="0" y="8956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4653005"/>
              <a:satOff val="18301"/>
              <a:lumOff val="-15490"/>
              <a:alphaOff val="0"/>
            </a:schemeClr>
          </a:fillRef>
          <a:effectRef idx="3">
            <a:schemeClr val="accent3">
              <a:hueOff val="4653005"/>
              <a:satOff val="18301"/>
              <a:lumOff val="-1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9565" rIns="114846" bIns="8956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17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1490EA-5200-9B48-138C-CFF829D88D44}"/>
              </a:ext>
            </a:extLst>
          </p:cNvPr>
          <p:cNvSpPr/>
          <p:nvPr/>
        </p:nvSpPr>
        <p:spPr>
          <a:xfrm>
            <a:off x="9963488" y="1437092"/>
            <a:ext cx="1805756" cy="2977483"/>
          </a:xfrm>
          <a:custGeom>
            <a:avLst/>
            <a:gdLst>
              <a:gd name="connsiteX0" fmla="*/ 0 w 1805756"/>
              <a:gd name="connsiteY0" fmla="*/ 180576 h 2977483"/>
              <a:gd name="connsiteX1" fmla="*/ 180576 w 1805756"/>
              <a:gd name="connsiteY1" fmla="*/ 0 h 2977483"/>
              <a:gd name="connsiteX2" fmla="*/ 1625180 w 1805756"/>
              <a:gd name="connsiteY2" fmla="*/ 0 h 2977483"/>
              <a:gd name="connsiteX3" fmla="*/ 1805756 w 1805756"/>
              <a:gd name="connsiteY3" fmla="*/ 180576 h 2977483"/>
              <a:gd name="connsiteX4" fmla="*/ 1805756 w 1805756"/>
              <a:gd name="connsiteY4" fmla="*/ 2796907 h 2977483"/>
              <a:gd name="connsiteX5" fmla="*/ 1625180 w 1805756"/>
              <a:gd name="connsiteY5" fmla="*/ 2977483 h 2977483"/>
              <a:gd name="connsiteX6" fmla="*/ 180576 w 1805756"/>
              <a:gd name="connsiteY6" fmla="*/ 2977483 h 2977483"/>
              <a:gd name="connsiteX7" fmla="*/ 0 w 1805756"/>
              <a:gd name="connsiteY7" fmla="*/ 2796907 h 2977483"/>
              <a:gd name="connsiteX8" fmla="*/ 0 w 1805756"/>
              <a:gd name="connsiteY8" fmla="*/ 180576 h 297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756" h="2977483">
                <a:moveTo>
                  <a:pt x="0" y="180576"/>
                </a:moveTo>
                <a:cubicBezTo>
                  <a:pt x="0" y="80847"/>
                  <a:pt x="80847" y="0"/>
                  <a:pt x="180576" y="0"/>
                </a:cubicBezTo>
                <a:lnTo>
                  <a:pt x="1625180" y="0"/>
                </a:lnTo>
                <a:cubicBezTo>
                  <a:pt x="1724909" y="0"/>
                  <a:pt x="1805756" y="80847"/>
                  <a:pt x="1805756" y="180576"/>
                </a:cubicBezTo>
                <a:lnTo>
                  <a:pt x="1805756" y="2796907"/>
                </a:lnTo>
                <a:cubicBezTo>
                  <a:pt x="1805756" y="2896636"/>
                  <a:pt x="1724909" y="2977483"/>
                  <a:pt x="1625180" y="2977483"/>
                </a:cubicBezTo>
                <a:lnTo>
                  <a:pt x="180576" y="2977483"/>
                </a:lnTo>
                <a:cubicBezTo>
                  <a:pt x="80847" y="2977483"/>
                  <a:pt x="0" y="2896636"/>
                  <a:pt x="0" y="2796907"/>
                </a:cubicBezTo>
                <a:lnTo>
                  <a:pt x="0" y="1805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4653005"/>
              <a:satOff val="18301"/>
              <a:lumOff val="-15490"/>
              <a:alphaOff val="0"/>
            </a:schemeClr>
          </a:fillRef>
          <a:effectRef idx="3">
            <a:schemeClr val="accent3">
              <a:hueOff val="4653005"/>
              <a:satOff val="18301"/>
              <a:lumOff val="-1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089" tIns="129089" rIns="129089" bIns="12908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So, a data member is either public (if not preceded by _) or private (if preceded by _).</a:t>
            </a:r>
            <a:endParaRPr lang="en-IN" sz="2000" kern="1200" dirty="0"/>
          </a:p>
        </p:txBody>
      </p:sp>
    </p:spTree>
    <p:extLst>
      <p:ext uri="{BB962C8B-B14F-4D97-AF65-F5344CB8AC3E}">
        <p14:creationId xmlns:p14="http://schemas.microsoft.com/office/powerpoint/2010/main" val="295032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 : 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there is a library </a:t>
            </a:r>
            <a:r>
              <a:rPr lang="en-US" dirty="0" err="1"/>
              <a:t>a.dart</a:t>
            </a:r>
            <a:r>
              <a:rPr lang="en-US" dirty="0"/>
              <a:t> with a class named A. The class has two fields: first (public) and _second (private).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1904" y="1637244"/>
            <a:ext cx="5173116" cy="3583512"/>
            <a:chOff x="406590" y="1774098"/>
            <a:chExt cx="4858723" cy="3583512"/>
          </a:xfrm>
        </p:grpSpPr>
        <p:sp>
          <p:nvSpPr>
            <p:cNvPr id="6" name="Rectangle 5"/>
            <p:cNvSpPr/>
            <p:nvPr/>
          </p:nvSpPr>
          <p:spPr>
            <a:xfrm>
              <a:off x="818712" y="2108605"/>
              <a:ext cx="4446601" cy="32490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String?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first;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String?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_second;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 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A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A();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a.first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'New first';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a._second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'New second';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('${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a.first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}: ${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a._second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}');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6590" y="2108604"/>
              <a:ext cx="412123" cy="32490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406590" y="177409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3E6EC1-D4FB-A977-8FE0-EAF4A8C8252B}"/>
              </a:ext>
            </a:extLst>
          </p:cNvPr>
          <p:cNvGrpSpPr/>
          <p:nvPr/>
        </p:nvGrpSpPr>
        <p:grpSpPr>
          <a:xfrm>
            <a:off x="5973915" y="1637071"/>
            <a:ext cx="3825027" cy="669357"/>
            <a:chOff x="5819104" y="3576375"/>
            <a:chExt cx="3825027" cy="6693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3F7207-B12B-FEEA-BB6F-F7CC430CF7A2}"/>
                </a:ext>
              </a:extLst>
            </p:cNvPr>
            <p:cNvSpPr/>
            <p:nvPr/>
          </p:nvSpPr>
          <p:spPr>
            <a:xfrm>
              <a:off x="6231227" y="3910883"/>
              <a:ext cx="3412904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New first: New second</a:t>
              </a:r>
            </a:p>
          </p:txBody>
        </p:sp>
        <p:sp>
          <p:nvSpPr>
            <p:cNvPr id="9" name="Round Same Side Corner Rectangle 23">
              <a:extLst>
                <a:ext uri="{FF2B5EF4-FFF2-40B4-BE49-F238E27FC236}">
                  <a16:creationId xmlns:a16="http://schemas.microsoft.com/office/drawing/2014/main" id="{D36BEC52-2A59-4209-A049-339FFD000A4C}"/>
                </a:ext>
              </a:extLst>
            </p:cNvPr>
            <p:cNvSpPr/>
            <p:nvPr/>
          </p:nvSpPr>
          <p:spPr>
            <a:xfrm>
              <a:off x="5819104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7864C8-25E6-D35F-4001-047F7739E93B}"/>
              </a:ext>
            </a:extLst>
          </p:cNvPr>
          <p:cNvSpPr/>
          <p:nvPr/>
        </p:nvSpPr>
        <p:spPr>
          <a:xfrm>
            <a:off x="5973915" y="1971577"/>
            <a:ext cx="412123" cy="334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689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0CFC-B06A-F422-C041-78E997B0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0CE8-6323-E596-91CC-6AB65A7B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Typecasting is to convert the data type of one variable into another.</a:t>
            </a:r>
          </a:p>
          <a:p>
            <a:r>
              <a:rPr lang="en-US" dirty="0"/>
              <a:t>Dart's type system includes static type checking, which helps to catch and fix errors during compile-time, reducing the chances of runtime errors.</a:t>
            </a:r>
          </a:p>
          <a:p>
            <a:r>
              <a:rPr lang="en-US" dirty="0"/>
              <a:t>There are two ways of typecasting:</a:t>
            </a:r>
          </a:p>
          <a:p>
            <a:pPr lvl="1"/>
            <a:r>
              <a:rPr lang="en-US" dirty="0"/>
              <a:t>Explicit Cast: In Dart it is a way to convert an object of one type to another. Dart provides the 'as' keyword for this purpose. However, using 'as' for incompatible types can lead to a type error.</a:t>
            </a:r>
          </a:p>
          <a:p>
            <a:pPr lvl="1"/>
            <a:r>
              <a:rPr lang="en-US" dirty="0"/>
              <a:t>Implicit Cast: Dart's type system automatically converts one type to another if it's safe. For instance, an integer can be implicitly cast to a double.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977B4-D8DA-87A1-EF92-D95DF159DFAB}"/>
              </a:ext>
            </a:extLst>
          </p:cNvPr>
          <p:cNvSpPr/>
          <p:nvPr/>
        </p:nvSpPr>
        <p:spPr>
          <a:xfrm>
            <a:off x="974527" y="4091412"/>
            <a:ext cx="4446601" cy="1292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object = '123';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string = object as String;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(string);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81189-C9EB-2E00-3EF7-D648B5F1AB3F}"/>
              </a:ext>
            </a:extLst>
          </p:cNvPr>
          <p:cNvSpPr/>
          <p:nvPr/>
        </p:nvSpPr>
        <p:spPr>
          <a:xfrm>
            <a:off x="562405" y="4091411"/>
            <a:ext cx="412123" cy="12923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ound Same Side Corner Rectangle 7">
            <a:extLst>
              <a:ext uri="{FF2B5EF4-FFF2-40B4-BE49-F238E27FC236}">
                <a16:creationId xmlns:a16="http://schemas.microsoft.com/office/drawing/2014/main" id="{3418919D-2AA6-85A9-4CC6-3925F757BD4E}"/>
              </a:ext>
            </a:extLst>
          </p:cNvPr>
          <p:cNvSpPr/>
          <p:nvPr/>
        </p:nvSpPr>
        <p:spPr>
          <a:xfrm>
            <a:off x="562404" y="3756905"/>
            <a:ext cx="1303717" cy="3348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Explicit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E8066-7280-6C0A-E457-3C12EDBF4FE8}"/>
              </a:ext>
            </a:extLst>
          </p:cNvPr>
          <p:cNvSpPr/>
          <p:nvPr/>
        </p:nvSpPr>
        <p:spPr>
          <a:xfrm>
            <a:off x="6458299" y="4115545"/>
            <a:ext cx="5171296" cy="12923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integer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= 10;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doubleValue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integer.toDouble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doubleValue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EAB21-EB97-E8BD-0B1D-5D025E4FF376}"/>
              </a:ext>
            </a:extLst>
          </p:cNvPr>
          <p:cNvSpPr/>
          <p:nvPr/>
        </p:nvSpPr>
        <p:spPr>
          <a:xfrm>
            <a:off x="6046177" y="4115544"/>
            <a:ext cx="412123" cy="12923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ound Same Side Corner Rectangle 7">
            <a:extLst>
              <a:ext uri="{FF2B5EF4-FFF2-40B4-BE49-F238E27FC236}">
                <a16:creationId xmlns:a16="http://schemas.microsoft.com/office/drawing/2014/main" id="{014B1D40-EC1D-D31E-AD20-9F993DE6D7AC}"/>
              </a:ext>
            </a:extLst>
          </p:cNvPr>
          <p:cNvSpPr/>
          <p:nvPr/>
        </p:nvSpPr>
        <p:spPr>
          <a:xfrm>
            <a:off x="6046177" y="3781038"/>
            <a:ext cx="1303716" cy="3348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Implicit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215459-1DB8-2309-AA2E-740982A0BEF8}"/>
              </a:ext>
            </a:extLst>
          </p:cNvPr>
          <p:cNvGrpSpPr/>
          <p:nvPr/>
        </p:nvGrpSpPr>
        <p:grpSpPr>
          <a:xfrm>
            <a:off x="562404" y="5536005"/>
            <a:ext cx="3825027" cy="669357"/>
            <a:chOff x="5819104" y="3576375"/>
            <a:chExt cx="3825027" cy="6693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E2C00-A512-AA36-4727-A0CE4C60EA65}"/>
                </a:ext>
              </a:extLst>
            </p:cNvPr>
            <p:cNvSpPr/>
            <p:nvPr/>
          </p:nvSpPr>
          <p:spPr>
            <a:xfrm>
              <a:off x="6231227" y="3910883"/>
              <a:ext cx="3412904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123</a:t>
              </a:r>
            </a:p>
          </p:txBody>
        </p:sp>
        <p:sp>
          <p:nvSpPr>
            <p:cNvPr id="9" name="Round Same Side Corner Rectangle 23">
              <a:extLst>
                <a:ext uri="{FF2B5EF4-FFF2-40B4-BE49-F238E27FC236}">
                  <a16:creationId xmlns:a16="http://schemas.microsoft.com/office/drawing/2014/main" id="{834274AE-3AE5-132B-9847-91F1D7EB966C}"/>
                </a:ext>
              </a:extLst>
            </p:cNvPr>
            <p:cNvSpPr/>
            <p:nvPr/>
          </p:nvSpPr>
          <p:spPr>
            <a:xfrm>
              <a:off x="5819104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A9CD7-398A-B5B5-3257-169CE1743F21}"/>
              </a:ext>
            </a:extLst>
          </p:cNvPr>
          <p:cNvSpPr/>
          <p:nvPr/>
        </p:nvSpPr>
        <p:spPr>
          <a:xfrm>
            <a:off x="562404" y="5870511"/>
            <a:ext cx="412123" cy="334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A3684-CBF3-F62B-925D-F982F6F4505C}"/>
              </a:ext>
            </a:extLst>
          </p:cNvPr>
          <p:cNvSpPr/>
          <p:nvPr/>
        </p:nvSpPr>
        <p:spPr>
          <a:xfrm>
            <a:off x="6058617" y="5893035"/>
            <a:ext cx="412123" cy="334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D7B200-C7DC-DC33-76AD-768BCFB21BD2}"/>
              </a:ext>
            </a:extLst>
          </p:cNvPr>
          <p:cNvGrpSpPr/>
          <p:nvPr/>
        </p:nvGrpSpPr>
        <p:grpSpPr>
          <a:xfrm>
            <a:off x="6055506" y="5558529"/>
            <a:ext cx="3825027" cy="669357"/>
            <a:chOff x="5819104" y="3576375"/>
            <a:chExt cx="3825027" cy="66935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BC158B-AF0B-CBD2-6329-4D0852AC295C}"/>
                </a:ext>
              </a:extLst>
            </p:cNvPr>
            <p:cNvSpPr/>
            <p:nvPr/>
          </p:nvSpPr>
          <p:spPr>
            <a:xfrm>
              <a:off x="6231227" y="3910883"/>
              <a:ext cx="3412904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10.0</a:t>
              </a:r>
            </a:p>
          </p:txBody>
        </p:sp>
        <p:sp>
          <p:nvSpPr>
            <p:cNvPr id="17" name="Round Same Side Corner Rectangle 23">
              <a:extLst>
                <a:ext uri="{FF2B5EF4-FFF2-40B4-BE49-F238E27FC236}">
                  <a16:creationId xmlns:a16="http://schemas.microsoft.com/office/drawing/2014/main" id="{AFEAB59B-FE98-2AE9-749F-0CF16E2B4294}"/>
                </a:ext>
              </a:extLst>
            </p:cNvPr>
            <p:cNvSpPr/>
            <p:nvPr/>
          </p:nvSpPr>
          <p:spPr>
            <a:xfrm>
              <a:off x="5819104" y="357637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73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775C-CFF3-46BA-4D39-DB919581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3FB0-47FE-391C-5D5D-3991B30C8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 for variables is used to make compile-time constants.</a:t>
            </a:r>
          </a:p>
          <a:p>
            <a:r>
              <a:rPr lang="en-US" dirty="0"/>
              <a:t>If the const variable is at the class level, mark it static const. </a:t>
            </a:r>
          </a:p>
          <a:p>
            <a:r>
              <a:rPr lang="en-US" dirty="0"/>
              <a:t>Any variable can have a constant value.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D3AC9-BDA3-92C0-A0D1-292BCFE349AD}"/>
              </a:ext>
            </a:extLst>
          </p:cNvPr>
          <p:cNvSpPr/>
          <p:nvPr/>
        </p:nvSpPr>
        <p:spPr>
          <a:xfrm>
            <a:off x="688084" y="2745445"/>
            <a:ext cx="4492700" cy="145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600" dirty="0">
                <a:latin typeface="Consolas" panose="020B0609020204030204" pitchFamily="49" charset="0"/>
              </a:rPr>
              <a:t> a = 100;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600" dirty="0">
                <a:latin typeface="Consolas" panose="020B0609020204030204" pitchFamily="49" charset="0"/>
              </a:rPr>
              <a:t> double area = 1.5 * b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//any variable 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t-BR" sz="1600" dirty="0">
                <a:latin typeface="Consolas" panose="020B0609020204030204" pitchFamily="49" charset="0"/>
              </a:rPr>
              <a:t> b =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600" dirty="0">
                <a:latin typeface="Consolas" panose="020B0609020204030204" pitchFamily="49" charset="0"/>
              </a:rPr>
              <a:t> [];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b = [1, 2, 3]; </a:t>
            </a:r>
          </a:p>
        </p:txBody>
      </p:sp>
      <p:sp>
        <p:nvSpPr>
          <p:cNvPr id="6" name="Round Same Side Corner Rectangle 7">
            <a:extLst>
              <a:ext uri="{FF2B5EF4-FFF2-40B4-BE49-F238E27FC236}">
                <a16:creationId xmlns:a16="http://schemas.microsoft.com/office/drawing/2014/main" id="{7CC0EE91-77AB-CBC0-9CC8-9CD4211A2A6A}"/>
              </a:ext>
            </a:extLst>
          </p:cNvPr>
          <p:cNvSpPr/>
          <p:nvPr/>
        </p:nvSpPr>
        <p:spPr>
          <a:xfrm>
            <a:off x="275961" y="2410594"/>
            <a:ext cx="1207606" cy="3348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B4788-420D-EC46-264D-30423814F447}"/>
              </a:ext>
            </a:extLst>
          </p:cNvPr>
          <p:cNvSpPr/>
          <p:nvPr/>
        </p:nvSpPr>
        <p:spPr>
          <a:xfrm>
            <a:off x="275961" y="2745445"/>
            <a:ext cx="412123" cy="1456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</a:rPr>
              <a:t>2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</a:rPr>
              <a:t>3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</a:rPr>
              <a:t>4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443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73D5-86C9-5F86-DC3E-BC7D8449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a dart program to print college name and address.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F012B-0FB6-96C4-944D-0C74AB487A0F}"/>
              </a:ext>
            </a:extLst>
          </p:cNvPr>
          <p:cNvSpPr/>
          <p:nvPr/>
        </p:nvSpPr>
        <p:spPr>
          <a:xfrm>
            <a:off x="567914" y="1356330"/>
            <a:ext cx="6383392" cy="4599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</a:rPr>
              <a:t> main() {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 zipcode = 360006;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schoolName = "DICA";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address = """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DU Campus,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State: Gujarat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Country: India""";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endParaRPr lang="pt-BR" sz="1600" dirty="0">
              <a:latin typeface="Consolas" panose="020B0609020204030204" pitchFamily="49" charset="0"/>
            </a:endParaRP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city = "Rajkot";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str = 'Darshan University';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str1 = ' is at Hadala';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(str);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(str + str1); //+ sign concatenates String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(zipcode);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	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</a:rPr>
              <a:t> road = 'Rajkot-Morbi Highway';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 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("School name is $schoolName");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C8199C3D-AADA-A11F-C553-51DDB609337B}"/>
              </a:ext>
            </a:extLst>
          </p:cNvPr>
          <p:cNvSpPr/>
          <p:nvPr/>
        </p:nvSpPr>
        <p:spPr>
          <a:xfrm>
            <a:off x="131178" y="776519"/>
            <a:ext cx="5802483" cy="57081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Declaring, initializing and accessing </a:t>
            </a:r>
          </a:p>
          <a:p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integer and string variables </a:t>
            </a:r>
          </a:p>
        </p:txBody>
      </p:sp>
      <p:sp>
        <p:nvSpPr>
          <p:cNvPr id="11" name="Rectangle: Top Corners Rounded 7">
            <a:extLst>
              <a:ext uri="{FF2B5EF4-FFF2-40B4-BE49-F238E27FC236}">
                <a16:creationId xmlns:a16="http://schemas.microsoft.com/office/drawing/2014/main" id="{F4CDDD1E-0061-72B5-A13F-1EA8A283DE12}"/>
              </a:ext>
            </a:extLst>
          </p:cNvPr>
          <p:cNvSpPr/>
          <p:nvPr/>
        </p:nvSpPr>
        <p:spPr>
          <a:xfrm>
            <a:off x="7047723" y="3142251"/>
            <a:ext cx="2852737" cy="36576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A5B7E-457F-18B4-8673-F0C0B8AD1043}"/>
              </a:ext>
            </a:extLst>
          </p:cNvPr>
          <p:cNvSpPr/>
          <p:nvPr/>
        </p:nvSpPr>
        <p:spPr>
          <a:xfrm>
            <a:off x="7489195" y="1288515"/>
            <a:ext cx="4492700" cy="1771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("School address: \n \t  $road,\n$address");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   	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("School city is $city and length is: ${city.length}"); //${} includes the value of Dart expressions within strings</a:t>
            </a:r>
          </a:p>
          <a:p>
            <a:pPr indent="-123825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1D8F0-ECA0-AC99-C852-8BA2AE857BA4}"/>
              </a:ext>
            </a:extLst>
          </p:cNvPr>
          <p:cNvSpPr/>
          <p:nvPr/>
        </p:nvSpPr>
        <p:spPr>
          <a:xfrm>
            <a:off x="131178" y="1356330"/>
            <a:ext cx="436736" cy="45997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F6CEBB-018F-DBE5-D37A-8025E1EB5C16}"/>
              </a:ext>
            </a:extLst>
          </p:cNvPr>
          <p:cNvSpPr/>
          <p:nvPr/>
        </p:nvSpPr>
        <p:spPr>
          <a:xfrm>
            <a:off x="7052459" y="1288515"/>
            <a:ext cx="436736" cy="17717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DF779-61F8-CD7C-8BB6-A9967532675D}"/>
              </a:ext>
            </a:extLst>
          </p:cNvPr>
          <p:cNvSpPr/>
          <p:nvPr/>
        </p:nvSpPr>
        <p:spPr>
          <a:xfrm>
            <a:off x="7045937" y="3503860"/>
            <a:ext cx="436736" cy="24521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81760D-94A3-7DC1-3093-CA666C579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195" y="3503860"/>
            <a:ext cx="4183194" cy="2452191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11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8" grpId="0" animBg="1"/>
      <p:bldP spid="3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F1DC-BD3F-8D15-49BD-A7B10A87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a dart program to perform addition on numbers.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1BB8C-84F0-A575-ACBF-823D225D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DBFC7-44A7-525F-1EA8-1DA883559B59}"/>
              </a:ext>
            </a:extLst>
          </p:cNvPr>
          <p:cNvSpPr/>
          <p:nvPr/>
        </p:nvSpPr>
        <p:spPr>
          <a:xfrm>
            <a:off x="573964" y="1346993"/>
            <a:ext cx="5742861" cy="4028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</a:rPr>
              <a:t> main() {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 num1 = 10;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600" dirty="0">
                <a:latin typeface="Consolas" panose="020B0609020204030204" pitchFamily="49" charset="0"/>
              </a:rPr>
              <a:t> num2 = 20.2;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num</a:t>
            </a:r>
            <a:r>
              <a:rPr lang="pt-BR" sz="1600" dirty="0">
                <a:latin typeface="Consolas" panose="020B0609020204030204" pitchFamily="49" charset="0"/>
              </a:rPr>
              <a:t> num3 = 30;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num</a:t>
            </a:r>
            <a:r>
              <a:rPr lang="pt-BR" sz="1600" dirty="0">
                <a:latin typeface="Consolas" panose="020B0609020204030204" pitchFamily="49" charset="0"/>
              </a:rPr>
              <a:t> num4 = 40.4;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num</a:t>
            </a:r>
            <a:r>
              <a:rPr lang="pt-BR" sz="1600" dirty="0">
                <a:latin typeface="Consolas" panose="020B0609020204030204" pitchFamily="49" charset="0"/>
              </a:rPr>
              <a:t> sum = num1 + num2 + num3 + num4;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// Display output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("Num 1 = $num1");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("Num 2 = $num2");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("Num 3 = $num3");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("Num 4 = $num4");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("Sum is $sum");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("Sum is ${sum.toStringAsFixed(2)}");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20BE72F2-BE10-CE0E-E7EE-4AD50F608423}"/>
              </a:ext>
            </a:extLst>
          </p:cNvPr>
          <p:cNvSpPr/>
          <p:nvPr/>
        </p:nvSpPr>
        <p:spPr>
          <a:xfrm>
            <a:off x="131180" y="803041"/>
            <a:ext cx="5742860" cy="54117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Declaring, initializing and accessing </a:t>
            </a:r>
          </a:p>
          <a:p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single integer, double variables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B0FD99D-56EB-40A4-7D52-6194523BFA17}"/>
              </a:ext>
            </a:extLst>
          </p:cNvPr>
          <p:cNvSpPr/>
          <p:nvPr/>
        </p:nvSpPr>
        <p:spPr>
          <a:xfrm>
            <a:off x="7037715" y="2032201"/>
            <a:ext cx="939960" cy="365760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IN" sz="1600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1800F-529B-4DAD-6642-B93FAE2D7977}"/>
              </a:ext>
            </a:extLst>
          </p:cNvPr>
          <p:cNvSpPr txBox="1"/>
          <p:nvPr/>
        </p:nvSpPr>
        <p:spPr>
          <a:xfrm>
            <a:off x="7475387" y="2397961"/>
            <a:ext cx="3068206" cy="174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Num 1 is 10</a:t>
            </a:r>
          </a:p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Num 2 is 20.2</a:t>
            </a:r>
          </a:p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Num 3 is 30</a:t>
            </a:r>
          </a:p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Num 4 is 40.4</a:t>
            </a:r>
          </a:p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Sum is 100.6</a:t>
            </a:r>
          </a:p>
          <a:p>
            <a:pPr marL="0" marR="0" lvl="2" indent="-123825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Sum is 100.60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6F859-AF27-C9D7-9F67-A6D382A2CEB2}"/>
              </a:ext>
            </a:extLst>
          </p:cNvPr>
          <p:cNvSpPr/>
          <p:nvPr/>
        </p:nvSpPr>
        <p:spPr>
          <a:xfrm>
            <a:off x="131179" y="1334278"/>
            <a:ext cx="436736" cy="4040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BB3A90-65BE-80B9-46E0-937EE467C83E}"/>
              </a:ext>
            </a:extLst>
          </p:cNvPr>
          <p:cNvSpPr/>
          <p:nvPr/>
        </p:nvSpPr>
        <p:spPr>
          <a:xfrm>
            <a:off x="7037714" y="2397961"/>
            <a:ext cx="427873" cy="17425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649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73D5-86C9-5F86-DC3E-BC7D8449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689A0-C6EA-7884-24E6-B83AE49F3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9465"/>
            <a:ext cx="11929641" cy="5590565"/>
          </a:xfrm>
        </p:spPr>
        <p:txBody>
          <a:bodyPr/>
          <a:lstStyle/>
          <a:p>
            <a:pPr>
              <a:buSzPts val="2400"/>
            </a:pPr>
            <a:r>
              <a:rPr lang="en-US" dirty="0"/>
              <a:t>To make the program dynamic, it is necessary to take value from the user.</a:t>
            </a:r>
          </a:p>
          <a:p>
            <a:pPr>
              <a:buSzPts val="2400"/>
            </a:pPr>
            <a:r>
              <a:rPr lang="en-US" dirty="0"/>
              <a:t>In dart we use </a:t>
            </a:r>
            <a:r>
              <a:rPr lang="en-US" dirty="0">
                <a:solidFill>
                  <a:srgbClr val="C00000"/>
                </a:solidFill>
              </a:rPr>
              <a:t>import '</a:t>
            </a:r>
            <a:r>
              <a:rPr lang="en-US" dirty="0" err="1">
                <a:solidFill>
                  <a:srgbClr val="C00000"/>
                </a:solidFill>
              </a:rPr>
              <a:t>dart:io</a:t>
            </a:r>
            <a:r>
              <a:rPr lang="en-US" dirty="0">
                <a:solidFill>
                  <a:srgbClr val="C00000"/>
                </a:solidFill>
              </a:rPr>
              <a:t>' </a:t>
            </a:r>
            <a:r>
              <a:rPr lang="en-US" dirty="0"/>
              <a:t>package for input/output operations.</a:t>
            </a:r>
          </a:p>
          <a:p>
            <a:pPr>
              <a:buSzPts val="2400"/>
            </a:pPr>
            <a:r>
              <a:rPr lang="en-US" dirty="0"/>
              <a:t>The standard input from the user through console is taken by </a:t>
            </a:r>
            <a:r>
              <a:rPr lang="en-US" b="1" dirty="0" err="1"/>
              <a:t>readLineSync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pPr>
              <a:buSzPts val="2400"/>
            </a:pPr>
            <a:r>
              <a:rPr lang="en-US" dirty="0"/>
              <a:t>This method always read values in string format only. If we want to read </a:t>
            </a:r>
            <a:r>
              <a:rPr lang="en-US" b="1" dirty="0"/>
              <a:t>int or double </a:t>
            </a:r>
            <a:r>
              <a:rPr lang="en-US" dirty="0"/>
              <a:t>value, we need to </a:t>
            </a:r>
            <a:r>
              <a:rPr lang="en-US" b="1" dirty="0"/>
              <a:t>parse it using parse() </a:t>
            </a:r>
            <a:r>
              <a:rPr lang="en-US" dirty="0"/>
              <a:t>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38BD8-81DA-64D9-C477-66B29AED833D}"/>
              </a:ext>
            </a:extLst>
          </p:cNvPr>
          <p:cNvSpPr/>
          <p:nvPr/>
        </p:nvSpPr>
        <p:spPr>
          <a:xfrm>
            <a:off x="857162" y="3518350"/>
            <a:ext cx="7120044" cy="2313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93663" lvl="3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('Enter </a:t>
            </a:r>
            <a:r>
              <a:rPr lang="en-US" sz="1600" dirty="0" err="1">
                <a:latin typeface="Consolas" panose="020B0609020204030204" pitchFamily="49" charset="0"/>
              </a:rPr>
              <a:t>BookName</a:t>
            </a:r>
            <a:r>
              <a:rPr lang="en-US" sz="1600" dirty="0">
                <a:latin typeface="Consolas" panose="020B0609020204030204" pitchFamily="49" charset="0"/>
              </a:rPr>
              <a:t>, Pages, Price');</a:t>
            </a: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bookName</a:t>
            </a:r>
            <a:r>
              <a:rPr lang="en-US" sz="1600" dirty="0">
                <a:latin typeface="Consolas" panose="020B0609020204030204" pitchFamily="49" charset="0"/>
              </a:rPr>
              <a:t>  = </a:t>
            </a:r>
            <a:r>
              <a:rPr lang="en-US" sz="1600" dirty="0" err="1">
                <a:latin typeface="Consolas" panose="020B0609020204030204" pitchFamily="49" charset="0"/>
              </a:rPr>
              <a:t>stdin.readLineSync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? </a:t>
            </a:r>
            <a:r>
              <a:rPr lang="en-US" sz="1600" dirty="0">
                <a:latin typeface="Consolas" panose="020B0609020204030204" pitchFamily="49" charset="0"/>
              </a:rPr>
              <a:t>page = </a:t>
            </a:r>
            <a:r>
              <a:rPr lang="en-US" sz="1600" dirty="0" err="1">
                <a:latin typeface="Consolas" panose="020B0609020204030204" pitchFamily="49" charset="0"/>
              </a:rPr>
              <a:t>int.parse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stdin.readLineSync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?</a:t>
            </a:r>
            <a:r>
              <a:rPr lang="en-US" sz="1600" dirty="0">
                <a:latin typeface="Consolas" panose="020B0609020204030204" pitchFamily="49" charset="0"/>
              </a:rPr>
              <a:t> price =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err="1">
                <a:latin typeface="Consolas" panose="020B0609020204030204" pitchFamily="49" charset="0"/>
              </a:rPr>
              <a:t>.parse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stdin.readLineSync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sym typeface="Roboto Condensed"/>
              </a:rPr>
              <a:t>print</a:t>
            </a: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('</a:t>
            </a:r>
            <a:r>
              <a:rPr lang="en-US" sz="1600" dirty="0" err="1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BookName</a:t>
            </a: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 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$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bookName</a:t>
            </a: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’);</a:t>
            </a:r>
            <a:endParaRPr lang="en-US" sz="1600" dirty="0">
              <a:latin typeface="Consolas" panose="020B0609020204030204" pitchFamily="49" charset="0"/>
              <a:sym typeface="Roboto Condensed"/>
            </a:endParaRPr>
          </a:p>
          <a:p>
            <a:pPr marL="711200" lvl="3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fr-FR" sz="1600" dirty="0" err="1">
                <a:solidFill>
                  <a:srgbClr val="00B050"/>
                </a:solidFill>
                <a:latin typeface="Consolas" panose="020B0609020204030204" pitchFamily="49" charset="0"/>
                <a:sym typeface="Roboto Condensed"/>
              </a:rPr>
              <a:t>print</a:t>
            </a:r>
            <a:r>
              <a:rPr lang="fr-FR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('Pages : $page &amp; Price : </a:t>
            </a:r>
            <a:r>
              <a:rPr lang="fr-FR" sz="1600" b="1" dirty="0">
                <a:solidFill>
                  <a:srgbClr val="C00000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$</a:t>
            </a:r>
            <a:r>
              <a:rPr lang="fr-FR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price</a:t>
            </a:r>
            <a:r>
              <a:rPr lang="fr-FR" sz="1600" b="1" dirty="0">
                <a:solidFill>
                  <a:srgbClr val="C00000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 </a:t>
            </a:r>
            <a:r>
              <a:rPr lang="fr-FR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');</a:t>
            </a:r>
            <a:endParaRPr lang="fr-FR" sz="1600" b="1" dirty="0">
              <a:solidFill>
                <a:schemeClr val="dk1"/>
              </a:solidFill>
              <a:latin typeface="Consolas" panose="020B0609020204030204" pitchFamily="49" charset="0"/>
              <a:ea typeface="Roboto Condensed"/>
              <a:cs typeface="Roboto Condensed"/>
              <a:sym typeface="Roboto Condensed"/>
            </a:endParaRPr>
          </a:p>
          <a:p>
            <a:pPr lvl="0">
              <a:lnSpc>
                <a:spcPct val="90000"/>
              </a:lnSpc>
              <a:spcBef>
                <a:spcPts val="500"/>
              </a:spcBef>
            </a:pPr>
            <a:r>
              <a:rPr lang="fr-FR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6BFEBD7A-CE02-9648-ABD0-913FAE56BD13}"/>
              </a:ext>
            </a:extLst>
          </p:cNvPr>
          <p:cNvSpPr/>
          <p:nvPr/>
        </p:nvSpPr>
        <p:spPr>
          <a:xfrm>
            <a:off x="420426" y="2847692"/>
            <a:ext cx="7120044" cy="670657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Declaring, initializing and accessing integer, double and string variables 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D7CCCB31-7539-846F-C3A0-8A2DCB6373C6}"/>
              </a:ext>
            </a:extLst>
          </p:cNvPr>
          <p:cNvSpPr/>
          <p:nvPr/>
        </p:nvSpPr>
        <p:spPr>
          <a:xfrm>
            <a:off x="8413942" y="3152589"/>
            <a:ext cx="891689" cy="36576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IN" sz="1600" b="1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ABD57-124B-44AD-7A6E-D3DB5E493562}"/>
              </a:ext>
            </a:extLst>
          </p:cNvPr>
          <p:cNvSpPr txBox="1"/>
          <p:nvPr/>
        </p:nvSpPr>
        <p:spPr>
          <a:xfrm>
            <a:off x="8859786" y="3518349"/>
            <a:ext cx="3123325" cy="1964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Enter </a:t>
            </a:r>
            <a:r>
              <a:rPr lang="en-US" sz="1600" dirty="0" err="1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BookName</a:t>
            </a: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, Pages, Price</a:t>
            </a:r>
          </a:p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C prog</a:t>
            </a:r>
          </a:p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50</a:t>
            </a:r>
          </a:p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100</a:t>
            </a:r>
          </a:p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 err="1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BookName:C</a:t>
            </a: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 prog</a:t>
            </a:r>
          </a:p>
          <a:p>
            <a:pPr marL="0" lvl="2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cs typeface="Roboto Condensed"/>
                <a:sym typeface="Roboto Condensed"/>
              </a:rPr>
              <a:t>Pages : 50 &amp; Price : 100.0 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0BEC1-5351-F119-E0C6-8206BC1EDE33}"/>
              </a:ext>
            </a:extLst>
          </p:cNvPr>
          <p:cNvSpPr/>
          <p:nvPr/>
        </p:nvSpPr>
        <p:spPr>
          <a:xfrm>
            <a:off x="420426" y="3518350"/>
            <a:ext cx="436736" cy="23139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92E0D-AA58-B930-BC91-27301E5DDD5C}"/>
              </a:ext>
            </a:extLst>
          </p:cNvPr>
          <p:cNvSpPr/>
          <p:nvPr/>
        </p:nvSpPr>
        <p:spPr>
          <a:xfrm>
            <a:off x="8423050" y="3518350"/>
            <a:ext cx="436736" cy="19641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696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8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B42A-9AAF-7A94-584D-5BFF5D5E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Dart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8579B-0E5A-20E3-F1BA-917407D12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49531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9BD97-5DA2-9740-355B-4CCC325E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ABCEB0-3D99-0326-23EA-F083917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66" y="751423"/>
            <a:ext cx="11929641" cy="5714691"/>
          </a:xfrm>
        </p:spPr>
        <p:txBody>
          <a:bodyPr/>
          <a:lstStyle/>
          <a:p>
            <a:r>
              <a:rPr lang="en-US" dirty="0"/>
              <a:t>In Dart, operators are special symbols used to perform operations on variables and values. </a:t>
            </a:r>
          </a:p>
          <a:p>
            <a:r>
              <a:rPr lang="en-US" dirty="0"/>
              <a:t>They help in working with data and making decisions based on conditions.</a:t>
            </a:r>
          </a:p>
          <a:p>
            <a:r>
              <a:rPr lang="en-US" dirty="0"/>
              <a:t>Dart supports the operators shown in the following table with its associativity and operator precedence from highest to lowest.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8A036704-C06A-EA72-BB5D-D24C4438BD13}"/>
              </a:ext>
            </a:extLst>
          </p:cNvPr>
          <p:cNvGraphicFramePr>
            <a:graphicFrameLocks/>
          </p:cNvGraphicFramePr>
          <p:nvPr/>
        </p:nvGraphicFramePr>
        <p:xfrm>
          <a:off x="268348" y="2385290"/>
          <a:ext cx="6375048" cy="42667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750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426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Associativity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9CE3154-ED35-CAE8-07A9-6F93F76BA4AE}"/>
              </a:ext>
            </a:extLst>
          </p:cNvPr>
          <p:cNvGraphicFramePr>
            <a:graphicFrameLocks/>
          </p:cNvGraphicFramePr>
          <p:nvPr/>
        </p:nvGraphicFramePr>
        <p:xfrm>
          <a:off x="268654" y="2811966"/>
          <a:ext cx="6374742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unary postfix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i="1" dirty="0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++    </a:t>
                      </a:r>
                      <a:r>
                        <a:rPr lang="en-IN" sz="1900" b="0" i="1" dirty="0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--    ()    []    ?[]    .    ?.    !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ACC0027-5A31-E00D-9838-32D3C1EAE111}"/>
              </a:ext>
            </a:extLst>
          </p:cNvPr>
          <p:cNvGraphicFramePr>
            <a:graphicFrameLocks/>
          </p:cNvGraphicFramePr>
          <p:nvPr/>
        </p:nvGraphicFramePr>
        <p:xfrm>
          <a:off x="268349" y="3147287"/>
          <a:ext cx="6374742" cy="6259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0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unary prefix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   !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   ~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   ++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   --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     </a:t>
                      </a:r>
                      <a:r>
                        <a:rPr lang="fr-FR" sz="1900" b="0" dirty="0" err="1">
                          <a:solidFill>
                            <a:schemeClr val="tx1"/>
                          </a:solidFill>
                          <a:effectLst/>
                        </a:rPr>
                        <a:t>await</a:t>
                      </a:r>
                      <a:r>
                        <a:rPr lang="fr-FR" sz="19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fr-FR" sz="1900" b="0" i="1" dirty="0" err="1">
                          <a:solidFill>
                            <a:schemeClr val="tx1"/>
                          </a:solidFill>
                          <a:effectLst/>
                        </a:rPr>
                        <a:t>expr</a:t>
                      </a:r>
                      <a:endParaRPr lang="fr-FR" sz="19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CA253784-BA19-755B-3A8D-E2F26189B15F}"/>
              </a:ext>
            </a:extLst>
          </p:cNvPr>
          <p:cNvGraphicFramePr>
            <a:graphicFrameLocks/>
          </p:cNvGraphicFramePr>
          <p:nvPr/>
        </p:nvGraphicFramePr>
        <p:xfrm>
          <a:off x="268349" y="3768714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multiplicative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*    /    %  ~/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59848069-F8BB-4AFD-C324-838259773C4F}"/>
              </a:ext>
            </a:extLst>
          </p:cNvPr>
          <p:cNvGraphicFramePr>
            <a:graphicFrameLocks/>
          </p:cNvGraphicFramePr>
          <p:nvPr/>
        </p:nvGraphicFramePr>
        <p:xfrm>
          <a:off x="268349" y="4105062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additive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+    -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AD205C2A-EA31-13EC-29C2-7CB1EBD2EFCD}"/>
              </a:ext>
            </a:extLst>
          </p:cNvPr>
          <p:cNvGraphicFramePr>
            <a:graphicFrameLocks/>
          </p:cNvGraphicFramePr>
          <p:nvPr/>
        </p:nvGraphicFramePr>
        <p:xfrm>
          <a:off x="268349" y="4438032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shift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&lt;&lt;    &gt;&gt;    &gt;&gt;&gt;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1E85474F-A03A-87FE-7350-5398B3DEDF1E}"/>
              </a:ext>
            </a:extLst>
          </p:cNvPr>
          <p:cNvGraphicFramePr>
            <a:graphicFrameLocks/>
          </p:cNvGraphicFramePr>
          <p:nvPr/>
        </p:nvGraphicFramePr>
        <p:xfrm>
          <a:off x="268349" y="4774380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bitwise AND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&amp;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Content Placeholder 4">
            <a:extLst>
              <a:ext uri="{FF2B5EF4-FFF2-40B4-BE49-F238E27FC236}">
                <a16:creationId xmlns:a16="http://schemas.microsoft.com/office/drawing/2014/main" id="{45B388B4-E27A-EC2D-CECA-90861B5B9D7E}"/>
              </a:ext>
            </a:extLst>
          </p:cNvPr>
          <p:cNvGraphicFramePr>
            <a:graphicFrameLocks/>
          </p:cNvGraphicFramePr>
          <p:nvPr/>
        </p:nvGraphicFramePr>
        <p:xfrm>
          <a:off x="268349" y="5110728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bitwise XOR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^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F80DFBFC-73A1-3B8C-E357-83A1B615C5A7}"/>
              </a:ext>
            </a:extLst>
          </p:cNvPr>
          <p:cNvGraphicFramePr>
            <a:graphicFrameLocks/>
          </p:cNvGraphicFramePr>
          <p:nvPr/>
        </p:nvGraphicFramePr>
        <p:xfrm>
          <a:off x="268349" y="5438170"/>
          <a:ext cx="6374743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bitwise OR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|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Content Placeholder 4">
            <a:extLst>
              <a:ext uri="{FF2B5EF4-FFF2-40B4-BE49-F238E27FC236}">
                <a16:creationId xmlns:a16="http://schemas.microsoft.com/office/drawing/2014/main" id="{482AABAE-FB9A-1A84-5FC5-60C15C1E5A16}"/>
              </a:ext>
            </a:extLst>
          </p:cNvPr>
          <p:cNvGraphicFramePr>
            <a:graphicFrameLocks/>
          </p:cNvGraphicFramePr>
          <p:nvPr/>
        </p:nvGraphicFramePr>
        <p:xfrm>
          <a:off x="268348" y="5774518"/>
          <a:ext cx="6374743" cy="6259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83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941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relational and type test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&gt;=    &gt;    &lt;=    &lt;    as    is    </a:t>
                      </a:r>
                      <a:r>
                        <a:rPr lang="en-IN" sz="1900" b="0" dirty="0" err="1">
                          <a:solidFill>
                            <a:schemeClr val="tx1"/>
                          </a:solidFill>
                          <a:effectLst/>
                        </a:rPr>
                        <a:t>is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!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Content Placeholder 4">
            <a:extLst>
              <a:ext uri="{FF2B5EF4-FFF2-40B4-BE49-F238E27FC236}">
                <a16:creationId xmlns:a16="http://schemas.microsoft.com/office/drawing/2014/main" id="{42FBEC1C-548B-F2E5-8879-65F1327764FB}"/>
              </a:ext>
            </a:extLst>
          </p:cNvPr>
          <p:cNvGraphicFramePr>
            <a:graphicFrameLocks/>
          </p:cNvGraphicFramePr>
          <p:nvPr/>
        </p:nvGraphicFramePr>
        <p:xfrm>
          <a:off x="6780564" y="2378751"/>
          <a:ext cx="5280255" cy="42667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684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426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Associativity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Content Placeholder 4">
            <a:extLst>
              <a:ext uri="{FF2B5EF4-FFF2-40B4-BE49-F238E27FC236}">
                <a16:creationId xmlns:a16="http://schemas.microsoft.com/office/drawing/2014/main" id="{E330EA93-8332-B489-D575-F5C95CA0F30E}"/>
              </a:ext>
            </a:extLst>
          </p:cNvPr>
          <p:cNvGraphicFramePr>
            <a:graphicFrameLocks/>
          </p:cNvGraphicFramePr>
          <p:nvPr/>
        </p:nvGraphicFramePr>
        <p:xfrm>
          <a:off x="6780260" y="2803195"/>
          <a:ext cx="5280254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equality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==    !=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Content Placeholder 4">
            <a:extLst>
              <a:ext uri="{FF2B5EF4-FFF2-40B4-BE49-F238E27FC236}">
                <a16:creationId xmlns:a16="http://schemas.microsoft.com/office/drawing/2014/main" id="{222DFEF2-C3CA-03E2-32F5-56E45EA2DEEA}"/>
              </a:ext>
            </a:extLst>
          </p:cNvPr>
          <p:cNvGraphicFramePr>
            <a:graphicFrameLocks/>
          </p:cNvGraphicFramePr>
          <p:nvPr/>
        </p:nvGraphicFramePr>
        <p:xfrm>
          <a:off x="6779953" y="3135747"/>
          <a:ext cx="5280254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logical AND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&amp;&amp;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Content Placeholder 4">
            <a:extLst>
              <a:ext uri="{FF2B5EF4-FFF2-40B4-BE49-F238E27FC236}">
                <a16:creationId xmlns:a16="http://schemas.microsoft.com/office/drawing/2014/main" id="{C54499E6-B7BD-B348-7F86-97554807B2A2}"/>
              </a:ext>
            </a:extLst>
          </p:cNvPr>
          <p:cNvGraphicFramePr>
            <a:graphicFrameLocks/>
          </p:cNvGraphicFramePr>
          <p:nvPr/>
        </p:nvGraphicFramePr>
        <p:xfrm>
          <a:off x="6779953" y="3471890"/>
          <a:ext cx="5280254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logical OR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||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Content Placeholder 4">
            <a:extLst>
              <a:ext uri="{FF2B5EF4-FFF2-40B4-BE49-F238E27FC236}">
                <a16:creationId xmlns:a16="http://schemas.microsoft.com/office/drawing/2014/main" id="{6B5F4A20-2214-C035-4CC7-D6897F279616}"/>
              </a:ext>
            </a:extLst>
          </p:cNvPr>
          <p:cNvGraphicFramePr>
            <a:graphicFrameLocks/>
          </p:cNvGraphicFramePr>
          <p:nvPr/>
        </p:nvGraphicFramePr>
        <p:xfrm>
          <a:off x="6779953" y="3804237"/>
          <a:ext cx="5280254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if-null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??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" name="Content Placeholder 4">
            <a:extLst>
              <a:ext uri="{FF2B5EF4-FFF2-40B4-BE49-F238E27FC236}">
                <a16:creationId xmlns:a16="http://schemas.microsoft.com/office/drawing/2014/main" id="{1466538E-2073-E014-3881-E239633958C3}"/>
              </a:ext>
            </a:extLst>
          </p:cNvPr>
          <p:cNvGraphicFramePr>
            <a:graphicFrameLocks/>
          </p:cNvGraphicFramePr>
          <p:nvPr/>
        </p:nvGraphicFramePr>
        <p:xfrm>
          <a:off x="6779953" y="4132382"/>
          <a:ext cx="5280254" cy="6259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conditional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i="1" dirty="0">
                          <a:solidFill>
                            <a:schemeClr val="tx1"/>
                          </a:solidFill>
                          <a:effectLst/>
                        </a:rPr>
                        <a:t>expr1? expr2 </a:t>
                      </a:r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en-IN" sz="1900" b="0" i="1" dirty="0">
                          <a:solidFill>
                            <a:schemeClr val="tx1"/>
                          </a:solidFill>
                          <a:effectLst/>
                        </a:rPr>
                        <a:t>expr3</a:t>
                      </a:r>
                      <a:endParaRPr lang="en-IN" sz="19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91885333-4D16-23DF-1E44-1B619EAF5864}"/>
              </a:ext>
            </a:extLst>
          </p:cNvPr>
          <p:cNvGraphicFramePr>
            <a:graphicFrameLocks/>
          </p:cNvGraphicFramePr>
          <p:nvPr/>
        </p:nvGraphicFramePr>
        <p:xfrm>
          <a:off x="6779953" y="4758290"/>
          <a:ext cx="5280254" cy="3363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cascade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..    ?..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Content Placeholder 4">
            <a:extLst>
              <a:ext uri="{FF2B5EF4-FFF2-40B4-BE49-F238E27FC236}">
                <a16:creationId xmlns:a16="http://schemas.microsoft.com/office/drawing/2014/main" id="{506A46E0-84C6-4F0D-ED04-83665C05D2E8}"/>
              </a:ext>
            </a:extLst>
          </p:cNvPr>
          <p:cNvGraphicFramePr>
            <a:graphicFrameLocks/>
          </p:cNvGraphicFramePr>
          <p:nvPr/>
        </p:nvGraphicFramePr>
        <p:xfrm>
          <a:off x="6779953" y="5088038"/>
          <a:ext cx="5280254" cy="6259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81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379">
                  <a:extLst>
                    <a:ext uri="{9D8B030D-6E8A-4147-A177-3AD203B41FA5}">
                      <a16:colId xmlns:a16="http://schemas.microsoft.com/office/drawing/2014/main" val="225515771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assignment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>
                          <a:solidFill>
                            <a:schemeClr val="tx1"/>
                          </a:solidFill>
                          <a:effectLst/>
                        </a:rPr>
                        <a:t>=    *=    /=   +=   -=   &amp;=   ^=   </a:t>
                      </a:r>
                      <a:r>
                        <a:rPr lang="en-IN" sz="1900" b="0" i="1">
                          <a:solidFill>
                            <a:schemeClr val="tx1"/>
                          </a:solidFill>
                          <a:effectLst/>
                        </a:rPr>
                        <a:t>etc.</a:t>
                      </a:r>
                      <a:endParaRPr lang="en-IN" sz="19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900" b="0" dirty="0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</a:p>
                  </a:txBody>
                  <a:tcPr marL="46789" marR="46789" marT="23394" marB="23394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75C368-CB4E-72B1-3B0F-7B37552F791F}"/>
              </a:ext>
            </a:extLst>
          </p:cNvPr>
          <p:cNvSpPr>
            <a:spLocks/>
          </p:cNvSpPr>
          <p:nvPr/>
        </p:nvSpPr>
        <p:spPr bwMode="auto">
          <a:xfrm>
            <a:off x="2816915" y="4926668"/>
            <a:ext cx="3168534" cy="63513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Increment/</a:t>
            </a:r>
          </a:p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Decrement </a:t>
            </a:r>
          </a:p>
        </p:txBody>
      </p:sp>
      <p:sp>
        <p:nvSpPr>
          <p:cNvPr id="54" name="Freeform: Shape 27">
            <a:extLst>
              <a:ext uri="{FF2B5EF4-FFF2-40B4-BE49-F238E27FC236}">
                <a16:creationId xmlns:a16="http://schemas.microsoft.com/office/drawing/2014/main" id="{D3BC188C-08BA-C320-5182-A5F642AC9873}"/>
              </a:ext>
            </a:extLst>
          </p:cNvPr>
          <p:cNvSpPr>
            <a:spLocks/>
          </p:cNvSpPr>
          <p:nvPr/>
        </p:nvSpPr>
        <p:spPr bwMode="auto">
          <a:xfrm flipH="1">
            <a:off x="6217801" y="5556617"/>
            <a:ext cx="3069012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Type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85CCC-1751-2F4A-3FCD-D7EC15BD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operators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66DCC8A8-42AD-CF89-1CDC-81363625B5F5}"/>
              </a:ext>
            </a:extLst>
          </p:cNvPr>
          <p:cNvSpPr>
            <a:spLocks/>
          </p:cNvSpPr>
          <p:nvPr/>
        </p:nvSpPr>
        <p:spPr bwMode="auto">
          <a:xfrm>
            <a:off x="2911341" y="3559192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rgbClr val="A2CD69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Bitwise</a:t>
            </a:r>
          </a:p>
        </p:txBody>
      </p:sp>
      <p:sp>
        <p:nvSpPr>
          <p:cNvPr id="20" name="Freeform: Shape 26">
            <a:extLst>
              <a:ext uri="{FF2B5EF4-FFF2-40B4-BE49-F238E27FC236}">
                <a16:creationId xmlns:a16="http://schemas.microsoft.com/office/drawing/2014/main" id="{90001D0D-E30B-415C-5A20-D0A7B07A0362}"/>
              </a:ext>
            </a:extLst>
          </p:cNvPr>
          <p:cNvSpPr>
            <a:spLocks/>
          </p:cNvSpPr>
          <p:nvPr/>
        </p:nvSpPr>
        <p:spPr bwMode="auto">
          <a:xfrm flipH="1">
            <a:off x="6403556" y="2865606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Logical</a:t>
            </a:r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B48AE75B-878D-9FAD-217A-D9CDCAEE1317}"/>
              </a:ext>
            </a:extLst>
          </p:cNvPr>
          <p:cNvSpPr>
            <a:spLocks/>
          </p:cNvSpPr>
          <p:nvPr/>
        </p:nvSpPr>
        <p:spPr bwMode="auto">
          <a:xfrm flipH="1">
            <a:off x="6403556" y="4286707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Conditional</a:t>
            </a:r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5EEEF18C-4F20-707C-EA1A-33DC2B4649CB}"/>
              </a:ext>
            </a:extLst>
          </p:cNvPr>
          <p:cNvSpPr>
            <a:spLocks/>
          </p:cNvSpPr>
          <p:nvPr/>
        </p:nvSpPr>
        <p:spPr bwMode="auto">
          <a:xfrm flipH="1">
            <a:off x="6412652" y="1648224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Relational</a:t>
            </a:r>
          </a:p>
        </p:txBody>
      </p:sp>
      <p:sp>
        <p:nvSpPr>
          <p:cNvPr id="38" name="Freeform: Shape 25">
            <a:extLst>
              <a:ext uri="{FF2B5EF4-FFF2-40B4-BE49-F238E27FC236}">
                <a16:creationId xmlns:a16="http://schemas.microsoft.com/office/drawing/2014/main" id="{6C4C346E-585E-AACF-DD5F-210BD6117FAA}"/>
              </a:ext>
            </a:extLst>
          </p:cNvPr>
          <p:cNvSpPr>
            <a:spLocks/>
          </p:cNvSpPr>
          <p:nvPr/>
        </p:nvSpPr>
        <p:spPr bwMode="auto">
          <a:xfrm>
            <a:off x="2916090" y="2170297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Assignment</a:t>
            </a:r>
          </a:p>
        </p:txBody>
      </p:sp>
      <p:sp>
        <p:nvSpPr>
          <p:cNvPr id="42" name="Freeform: Shape 25">
            <a:extLst>
              <a:ext uri="{FF2B5EF4-FFF2-40B4-BE49-F238E27FC236}">
                <a16:creationId xmlns:a16="http://schemas.microsoft.com/office/drawing/2014/main" id="{E9C93675-A6F9-7905-DE42-AEBD6B851A93}"/>
              </a:ext>
            </a:extLst>
          </p:cNvPr>
          <p:cNvSpPr>
            <a:spLocks/>
          </p:cNvSpPr>
          <p:nvPr/>
        </p:nvSpPr>
        <p:spPr bwMode="auto">
          <a:xfrm>
            <a:off x="2916090" y="959272"/>
            <a:ext cx="2883257" cy="675897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marL="0" lvl="0" algn="ctr"/>
            <a:r>
              <a:rPr lang="en-US" sz="2400" b="0" i="0" u="none" dirty="0">
                <a:solidFill>
                  <a:srgbClr val="FFFFFF"/>
                </a:solidFill>
                <a:latin typeface="Montserrat SemiBold" panose="00000700000000000000" pitchFamily="2" charset="0"/>
              </a:rPr>
              <a:t>Arithmetic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5A03FB-81E1-A833-7D17-DD118CC95E34}"/>
              </a:ext>
            </a:extLst>
          </p:cNvPr>
          <p:cNvGrpSpPr/>
          <p:nvPr/>
        </p:nvGrpSpPr>
        <p:grpSpPr>
          <a:xfrm>
            <a:off x="5682040" y="723853"/>
            <a:ext cx="816622" cy="5522632"/>
            <a:chOff x="5682040" y="723853"/>
            <a:chExt cx="816622" cy="5522632"/>
          </a:xfrm>
        </p:grpSpPr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0282F0C0-7CD5-CA42-C102-FFFE14D7E245}"/>
                </a:ext>
              </a:extLst>
            </p:cNvPr>
            <p:cNvSpPr/>
            <p:nvPr/>
          </p:nvSpPr>
          <p:spPr>
            <a:xfrm>
              <a:off x="5785502" y="2628466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4100AD45-BE24-632F-8E81-0CC9DA35957A}"/>
                </a:ext>
              </a:extLst>
            </p:cNvPr>
            <p:cNvSpPr/>
            <p:nvPr/>
          </p:nvSpPr>
          <p:spPr>
            <a:xfrm>
              <a:off x="5962689" y="2628466"/>
              <a:ext cx="268836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R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D096A655-74FC-6769-D688-B954B834FA12}"/>
                </a:ext>
              </a:extLst>
            </p:cNvPr>
            <p:cNvSpPr/>
            <p:nvPr/>
          </p:nvSpPr>
          <p:spPr>
            <a:xfrm flipH="1">
              <a:off x="6226326" y="2628465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E393DE9B-D828-63D1-1760-CE5B94909515}"/>
                </a:ext>
              </a:extLst>
            </p:cNvPr>
            <p:cNvSpPr/>
            <p:nvPr/>
          </p:nvSpPr>
          <p:spPr>
            <a:xfrm>
              <a:off x="5785952" y="332377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rgbClr val="75A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10" name="Freeform: Shape 20">
              <a:extLst>
                <a:ext uri="{FF2B5EF4-FFF2-40B4-BE49-F238E27FC236}">
                  <a16:creationId xmlns:a16="http://schemas.microsoft.com/office/drawing/2014/main" id="{BD667849-095F-5067-7654-4D97F21E9CC2}"/>
                </a:ext>
              </a:extLst>
            </p:cNvPr>
            <p:cNvSpPr/>
            <p:nvPr/>
          </p:nvSpPr>
          <p:spPr>
            <a:xfrm>
              <a:off x="5963139" y="3323774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rgbClr val="A2C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A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11" name="Freeform: Shape 21">
              <a:extLst>
                <a:ext uri="{FF2B5EF4-FFF2-40B4-BE49-F238E27FC236}">
                  <a16:creationId xmlns:a16="http://schemas.microsoft.com/office/drawing/2014/main" id="{DF102382-C3A3-51AA-615B-643165827FA9}"/>
                </a:ext>
              </a:extLst>
            </p:cNvPr>
            <p:cNvSpPr/>
            <p:nvPr/>
          </p:nvSpPr>
          <p:spPr>
            <a:xfrm flipH="1">
              <a:off x="6226776" y="3323773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4F2C7FA3-714C-C7DC-E434-844BCFB761BB}"/>
                </a:ext>
              </a:extLst>
            </p:cNvPr>
            <p:cNvSpPr/>
            <p:nvPr/>
          </p:nvSpPr>
          <p:spPr>
            <a:xfrm>
              <a:off x="5784635" y="4022511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0A61384E-FCC0-6326-EA86-9421AB74F1B4}"/>
                </a:ext>
              </a:extLst>
            </p:cNvPr>
            <p:cNvSpPr/>
            <p:nvPr/>
          </p:nvSpPr>
          <p:spPr>
            <a:xfrm>
              <a:off x="5961822" y="4022511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T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479D0474-AB51-2E16-05CD-92B32DEDB061}"/>
                </a:ext>
              </a:extLst>
            </p:cNvPr>
            <p:cNvSpPr/>
            <p:nvPr/>
          </p:nvSpPr>
          <p:spPr>
            <a:xfrm flipH="1">
              <a:off x="6225459" y="4022510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grpSp>
          <p:nvGrpSpPr>
            <p:cNvPr id="15" name="Group 9">
              <a:extLst>
                <a:ext uri="{FF2B5EF4-FFF2-40B4-BE49-F238E27FC236}">
                  <a16:creationId xmlns:a16="http://schemas.microsoft.com/office/drawing/2014/main" id="{EB9AEB99-0781-0B94-B459-D45254936C92}"/>
                </a:ext>
              </a:extLst>
            </p:cNvPr>
            <p:cNvGrpSpPr/>
            <p:nvPr/>
          </p:nvGrpSpPr>
          <p:grpSpPr>
            <a:xfrm>
              <a:off x="5961625" y="5333650"/>
              <a:ext cx="263878" cy="759478"/>
              <a:chOff x="4469832" y="3408828"/>
              <a:chExt cx="263878" cy="759478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8" name="Freeform: Shape 15">
                <a:extLst>
                  <a:ext uri="{FF2B5EF4-FFF2-40B4-BE49-F238E27FC236}">
                    <a16:creationId xmlns:a16="http://schemas.microsoft.com/office/drawing/2014/main" id="{253774EA-C5F3-9299-A986-835892DB0BE3}"/>
                  </a:ext>
                </a:extLst>
              </p:cNvPr>
              <p:cNvSpPr/>
              <p:nvPr/>
            </p:nvSpPr>
            <p:spPr>
              <a:xfrm>
                <a:off x="4470479" y="3408828"/>
                <a:ext cx="263231" cy="705227"/>
              </a:xfrm>
              <a:custGeom>
                <a:avLst/>
                <a:gdLst>
                  <a:gd name="connsiteX0" fmla="*/ 0 w 445945"/>
                  <a:gd name="connsiteY0" fmla="*/ 0 h 1194737"/>
                  <a:gd name="connsiteX1" fmla="*/ 445945 w 445945"/>
                  <a:gd name="connsiteY1" fmla="*/ 0 h 1194737"/>
                  <a:gd name="connsiteX2" fmla="*/ 445945 w 445945"/>
                  <a:gd name="connsiteY2" fmla="*/ 1194737 h 1194737"/>
                  <a:gd name="connsiteX3" fmla="*/ 0 w 445945"/>
                  <a:gd name="connsiteY3" fmla="*/ 1194737 h 119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5" h="1194737">
                    <a:moveTo>
                      <a:pt x="0" y="0"/>
                    </a:moveTo>
                    <a:lnTo>
                      <a:pt x="445945" y="0"/>
                    </a:lnTo>
                    <a:lnTo>
                      <a:pt x="445945" y="1194737"/>
                    </a:lnTo>
                    <a:lnTo>
                      <a:pt x="0" y="11947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2400" dirty="0">
                    <a:latin typeface="Montserrat SemiBold" panose="00000700000000000000" pitchFamily="2" charset="0"/>
                  </a:rPr>
                  <a:t>R</a:t>
                </a:r>
                <a:endParaRPr sz="2400" dirty="0">
                  <a:latin typeface="Montserrat SemiBold" panose="00000700000000000000" pitchFamily="2" charset="0"/>
                </a:endParaRPr>
              </a:p>
            </p:txBody>
          </p:sp>
          <p:sp>
            <p:nvSpPr>
              <p:cNvPr id="29" name="Freeform: Shape 16">
                <a:extLst>
                  <a:ext uri="{FF2B5EF4-FFF2-40B4-BE49-F238E27FC236}">
                    <a16:creationId xmlns:a16="http://schemas.microsoft.com/office/drawing/2014/main" id="{863966B4-2A93-BE5A-46D2-734EC155436B}"/>
                  </a:ext>
                </a:extLst>
              </p:cNvPr>
              <p:cNvSpPr/>
              <p:nvPr/>
            </p:nvSpPr>
            <p:spPr>
              <a:xfrm>
                <a:off x="4469832" y="4115863"/>
                <a:ext cx="263231" cy="52443"/>
              </a:xfrm>
              <a:custGeom>
                <a:avLst/>
                <a:gdLst>
                  <a:gd name="connsiteX0" fmla="*/ 0 w 413533"/>
                  <a:gd name="connsiteY0" fmla="*/ 0 h 82388"/>
                  <a:gd name="connsiteX1" fmla="*/ 413533 w 413533"/>
                  <a:gd name="connsiteY1" fmla="*/ 0 h 82388"/>
                  <a:gd name="connsiteX2" fmla="*/ 410293 w 413533"/>
                  <a:gd name="connsiteY2" fmla="*/ 4444 h 82388"/>
                  <a:gd name="connsiteX3" fmla="*/ 206766 w 413533"/>
                  <a:gd name="connsiteY3" fmla="*/ 82388 h 82388"/>
                  <a:gd name="connsiteX4" fmla="*/ 3240 w 413533"/>
                  <a:gd name="connsiteY4" fmla="*/ 4444 h 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533" h="82388">
                    <a:moveTo>
                      <a:pt x="0" y="0"/>
                    </a:moveTo>
                    <a:lnTo>
                      <a:pt x="413533" y="0"/>
                    </a:lnTo>
                    <a:lnTo>
                      <a:pt x="410293" y="4444"/>
                    </a:lnTo>
                    <a:cubicBezTo>
                      <a:pt x="358206" y="52602"/>
                      <a:pt x="286248" y="82388"/>
                      <a:pt x="206766" y="82388"/>
                    </a:cubicBezTo>
                    <a:cubicBezTo>
                      <a:pt x="127284" y="82388"/>
                      <a:pt x="55327" y="52602"/>
                      <a:pt x="3240" y="44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Montserrat SemiBold" panose="00000700000000000000" pitchFamily="2" charset="0"/>
                </a:endParaRPr>
              </a:p>
            </p:txBody>
          </p:sp>
        </p:grp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9573EB9B-8005-E96E-288B-46A369EF3252}"/>
                </a:ext>
              </a:extLst>
            </p:cNvPr>
            <p:cNvSpPr/>
            <p:nvPr/>
          </p:nvSpPr>
          <p:spPr>
            <a:xfrm rot="20560681">
              <a:off x="5682040" y="5385882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FC798D9B-9D3D-5799-E0BD-465442E1F606}"/>
                </a:ext>
              </a:extLst>
            </p:cNvPr>
            <p:cNvSpPr/>
            <p:nvPr/>
          </p:nvSpPr>
          <p:spPr>
            <a:xfrm rot="1039319" flipH="1">
              <a:off x="6099446" y="5380924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rgbClr val="1A8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5533D1F4-A48B-3444-5F78-F98691A1727F}"/>
                </a:ext>
              </a:extLst>
            </p:cNvPr>
            <p:cNvSpPr/>
            <p:nvPr/>
          </p:nvSpPr>
          <p:spPr>
            <a:xfrm>
              <a:off x="5786434" y="141108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517B8463-4100-EA5F-BFE8-EE1A64063785}"/>
                </a:ext>
              </a:extLst>
            </p:cNvPr>
            <p:cNvSpPr/>
            <p:nvPr/>
          </p:nvSpPr>
          <p:spPr>
            <a:xfrm>
              <a:off x="5965541" y="1411084"/>
              <a:ext cx="275338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P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9EBF5A47-FE03-B8A7-DD03-3ADBD3D2E828}"/>
                </a:ext>
              </a:extLst>
            </p:cNvPr>
            <p:cNvSpPr/>
            <p:nvPr/>
          </p:nvSpPr>
          <p:spPr>
            <a:xfrm flipH="1">
              <a:off x="6231952" y="1411083"/>
              <a:ext cx="180000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35" name="Freeform: Shape 19">
              <a:extLst>
                <a:ext uri="{FF2B5EF4-FFF2-40B4-BE49-F238E27FC236}">
                  <a16:creationId xmlns:a16="http://schemas.microsoft.com/office/drawing/2014/main" id="{94317333-9DAE-A109-D02B-5B47C8EA350E}"/>
                </a:ext>
              </a:extLst>
            </p:cNvPr>
            <p:cNvSpPr/>
            <p:nvPr/>
          </p:nvSpPr>
          <p:spPr>
            <a:xfrm>
              <a:off x="5790701" y="1934879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85C03D56-4C55-7449-3D38-AB71DA754CFD}"/>
                </a:ext>
              </a:extLst>
            </p:cNvPr>
            <p:cNvSpPr/>
            <p:nvPr/>
          </p:nvSpPr>
          <p:spPr>
            <a:xfrm>
              <a:off x="5967888" y="1934879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E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37" name="Freeform: Shape 21">
              <a:extLst>
                <a:ext uri="{FF2B5EF4-FFF2-40B4-BE49-F238E27FC236}">
                  <a16:creationId xmlns:a16="http://schemas.microsoft.com/office/drawing/2014/main" id="{035F3238-ED4B-50F0-3281-587E9739AB2C}"/>
                </a:ext>
              </a:extLst>
            </p:cNvPr>
            <p:cNvSpPr/>
            <p:nvPr/>
          </p:nvSpPr>
          <p:spPr>
            <a:xfrm flipH="1">
              <a:off x="6231525" y="1953540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39" name="Freeform: Shape 19">
              <a:extLst>
                <a:ext uri="{FF2B5EF4-FFF2-40B4-BE49-F238E27FC236}">
                  <a16:creationId xmlns:a16="http://schemas.microsoft.com/office/drawing/2014/main" id="{05685500-82D7-B4F2-8B03-B4F8BEFF7F60}"/>
                </a:ext>
              </a:extLst>
            </p:cNvPr>
            <p:cNvSpPr/>
            <p:nvPr/>
          </p:nvSpPr>
          <p:spPr>
            <a:xfrm>
              <a:off x="5790701" y="72385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40" name="Freeform: Shape 20">
              <a:extLst>
                <a:ext uri="{FF2B5EF4-FFF2-40B4-BE49-F238E27FC236}">
                  <a16:creationId xmlns:a16="http://schemas.microsoft.com/office/drawing/2014/main" id="{9E0D8258-2115-5F03-D6E9-7AA3C05599BD}"/>
                </a:ext>
              </a:extLst>
            </p:cNvPr>
            <p:cNvSpPr/>
            <p:nvPr/>
          </p:nvSpPr>
          <p:spPr>
            <a:xfrm>
              <a:off x="5967888" y="723854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O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41" name="Freeform: Shape 21">
              <a:extLst>
                <a:ext uri="{FF2B5EF4-FFF2-40B4-BE49-F238E27FC236}">
                  <a16:creationId xmlns:a16="http://schemas.microsoft.com/office/drawing/2014/main" id="{85F3AC1E-350B-4D92-7575-489C74EBEDF6}"/>
                </a:ext>
              </a:extLst>
            </p:cNvPr>
            <p:cNvSpPr/>
            <p:nvPr/>
          </p:nvSpPr>
          <p:spPr>
            <a:xfrm flipH="1">
              <a:off x="6231525" y="723853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sp>
          <p:nvSpPr>
            <p:cNvPr id="55" name="Freeform: Shape 6">
              <a:extLst>
                <a:ext uri="{FF2B5EF4-FFF2-40B4-BE49-F238E27FC236}">
                  <a16:creationId xmlns:a16="http://schemas.microsoft.com/office/drawing/2014/main" id="{C6C673E1-1FC4-A0E0-98CC-33112029A2ED}"/>
                </a:ext>
              </a:extLst>
            </p:cNvPr>
            <p:cNvSpPr/>
            <p:nvPr/>
          </p:nvSpPr>
          <p:spPr>
            <a:xfrm>
              <a:off x="5786410" y="4724310"/>
              <a:ext cx="173268" cy="837490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1D07ACCA-4A5B-05A6-AE06-098E410AEF64}"/>
                </a:ext>
              </a:extLst>
            </p:cNvPr>
            <p:cNvGrpSpPr/>
            <p:nvPr/>
          </p:nvGrpSpPr>
          <p:grpSpPr>
            <a:xfrm>
              <a:off x="5784635" y="6002238"/>
              <a:ext cx="612414" cy="244247"/>
              <a:chOff x="4292842" y="4040090"/>
              <a:chExt cx="612414" cy="244247"/>
            </a:xfrm>
          </p:grpSpPr>
          <p:sp>
            <p:nvSpPr>
              <p:cNvPr id="26" name="Oval 13">
                <a:extLst>
                  <a:ext uri="{FF2B5EF4-FFF2-40B4-BE49-F238E27FC236}">
                    <a16:creationId xmlns:a16="http://schemas.microsoft.com/office/drawing/2014/main" id="{91D7978B-EFE3-B915-0C4F-E4F9B0C66EA6}"/>
                  </a:ext>
                </a:extLst>
              </p:cNvPr>
              <p:cNvSpPr/>
              <p:nvPr/>
            </p:nvSpPr>
            <p:spPr>
              <a:xfrm>
                <a:off x="4292842" y="4040090"/>
                <a:ext cx="612414" cy="244247"/>
              </a:xfrm>
              <a:prstGeom prst="ellipse">
                <a:avLst/>
              </a:prstGeom>
              <a:solidFill>
                <a:srgbClr val="F2A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Montserrat SemiBold" panose="00000700000000000000" pitchFamily="2" charset="0"/>
                </a:endParaRPr>
              </a:p>
            </p:txBody>
          </p:sp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57615969-D946-85F9-A4F3-CE296259E768}"/>
                  </a:ext>
                </a:extLst>
              </p:cNvPr>
              <p:cNvSpPr/>
              <p:nvPr/>
            </p:nvSpPr>
            <p:spPr>
              <a:xfrm>
                <a:off x="4460501" y="4112952"/>
                <a:ext cx="277584" cy="110708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Montserrat SemiBold" panose="00000700000000000000" pitchFamily="2" charset="0"/>
                </a:endParaRPr>
              </a:p>
            </p:txBody>
          </p:sp>
        </p:grpSp>
        <p:sp>
          <p:nvSpPr>
            <p:cNvPr id="57" name="Freeform: Shape 7">
              <a:extLst>
                <a:ext uri="{FF2B5EF4-FFF2-40B4-BE49-F238E27FC236}">
                  <a16:creationId xmlns:a16="http://schemas.microsoft.com/office/drawing/2014/main" id="{92CA5C1B-2B50-0E48-1A97-BB3817A14962}"/>
                </a:ext>
              </a:extLst>
            </p:cNvPr>
            <p:cNvSpPr/>
            <p:nvPr/>
          </p:nvSpPr>
          <p:spPr>
            <a:xfrm>
              <a:off x="5965199" y="4710339"/>
              <a:ext cx="264679" cy="659019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rgbClr val="1A8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latin typeface="Montserrat SemiBold" panose="00000700000000000000" pitchFamily="2" charset="0"/>
                </a:rPr>
                <a:t>O</a:t>
              </a:r>
              <a:endParaRPr sz="2400" dirty="0">
                <a:latin typeface="Montserrat SemiBold" panose="00000700000000000000" pitchFamily="2" charset="0"/>
              </a:endParaRPr>
            </a:p>
          </p:txBody>
        </p:sp>
        <p:sp>
          <p:nvSpPr>
            <p:cNvPr id="58" name="Freeform: Shape 8">
              <a:extLst>
                <a:ext uri="{FF2B5EF4-FFF2-40B4-BE49-F238E27FC236}">
                  <a16:creationId xmlns:a16="http://schemas.microsoft.com/office/drawing/2014/main" id="{967F674E-7254-C8A0-2965-8E8C1CAADD75}"/>
                </a:ext>
              </a:extLst>
            </p:cNvPr>
            <p:cNvSpPr/>
            <p:nvPr/>
          </p:nvSpPr>
          <p:spPr>
            <a:xfrm flipH="1">
              <a:off x="6230524" y="4724309"/>
              <a:ext cx="178227" cy="868406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rgbClr val="22B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0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" grpId="0" animBg="1"/>
      <p:bldP spid="19" grpId="0" animBg="1"/>
      <p:bldP spid="20" grpId="0" animBg="1"/>
      <p:bldP spid="21" grpId="0" animBg="1"/>
      <p:bldP spid="33" grpId="0" animBg="1"/>
      <p:bldP spid="38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5CCC-1751-2F4A-3FCD-D7EC15BD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C387-4684-695B-44DC-12B88584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400"/>
            </a:pPr>
            <a:r>
              <a:rPr lang="en-US" dirty="0"/>
              <a:t>These are the following built-in operators in Dart: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Arithmetic Operators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Relational Operators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Assignment Operators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Logical Operators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Bitwise Operators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Conditional/Ternary Operator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Increment/Decrement Operator</a:t>
            </a:r>
          </a:p>
          <a:p>
            <a:pPr marL="719138" lvl="1" indent="-44926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Condensed"/>
              <a:buAutoNum type="arabicParenR"/>
            </a:pPr>
            <a:r>
              <a:rPr lang="en-US" sz="2400" dirty="0"/>
              <a:t>Type Test Operators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35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Arithmetic Operators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2400" dirty="0">
                <a:sym typeface="Roboto Condensed"/>
              </a:rPr>
              <a:t>Operators which are used to perform arithmetic operation on the operands.</a:t>
            </a:r>
            <a:endParaRPr sz="2400" dirty="0"/>
          </a:p>
          <a:p>
            <a:pPr marL="809625" lvl="1" indent="-212725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endParaRPr sz="2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525" name="Google Shape;525;p27"/>
          <p:cNvGraphicFramePr/>
          <p:nvPr>
            <p:extLst>
              <p:ext uri="{D42A27DB-BD31-4B8C-83A1-F6EECF244321}">
                <p14:modId xmlns:p14="http://schemas.microsoft.com/office/powerpoint/2010/main" val="3921324126"/>
              </p:ext>
            </p:extLst>
          </p:nvPr>
        </p:nvGraphicFramePr>
        <p:xfrm>
          <a:off x="279918" y="1362269"/>
          <a:ext cx="11607295" cy="33856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80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5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+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Addition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add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Subtraction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subtract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-expr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Unary Minus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reverse the sign of the expression.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*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Multiply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multiply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Division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divide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~/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Division (Integer Division)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divide two operands but give output in integer.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Modulus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give remainder of two operands.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arithmetic operators.</a:t>
            </a:r>
            <a:endParaRPr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41CFF1-9AAB-54F2-D19D-F48E9040F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824EAA-281B-613C-06D4-E2BDF2FA7E8F}"/>
              </a:ext>
            </a:extLst>
          </p:cNvPr>
          <p:cNvSpPr/>
          <p:nvPr/>
        </p:nvSpPr>
        <p:spPr>
          <a:xfrm>
            <a:off x="625150" y="1225695"/>
            <a:ext cx="5103845" cy="3900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a = 7, b = 3;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c = a + b;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("Sum of a and b is $c");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d = a - b;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difference between a and b is $d");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e = -d;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negation between a and b is $e");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f = a * b;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product of a and b is $f");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g = b / a;</a:t>
            </a:r>
          </a:p>
          <a:p>
            <a:pPr indent="-7842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quotient of a and b is $g");</a:t>
            </a:r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722016E3-C439-D1EA-224A-42A7E25DDA39}"/>
              </a:ext>
            </a:extLst>
          </p:cNvPr>
          <p:cNvSpPr/>
          <p:nvPr/>
        </p:nvSpPr>
        <p:spPr>
          <a:xfrm>
            <a:off x="131179" y="863444"/>
            <a:ext cx="2779972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Arithmetic Operators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4AF5C80-2CFD-2346-6851-2525455AB9B9}"/>
              </a:ext>
            </a:extLst>
          </p:cNvPr>
          <p:cNvSpPr/>
          <p:nvPr/>
        </p:nvSpPr>
        <p:spPr>
          <a:xfrm>
            <a:off x="6279504" y="2958939"/>
            <a:ext cx="1222308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EC854-68C2-B170-7649-AE1AFA677819}"/>
              </a:ext>
            </a:extLst>
          </p:cNvPr>
          <p:cNvSpPr txBox="1"/>
          <p:nvPr/>
        </p:nvSpPr>
        <p:spPr>
          <a:xfrm>
            <a:off x="6716238" y="3322548"/>
            <a:ext cx="4273419" cy="2249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Sum of a and b is 10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difference between a and b is 4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negation between a and b is -4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product of a and b is 21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quotient of a and b is 0.42857142857142855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quotient of a and b is 0</a:t>
            </a:r>
          </a:p>
          <a:p>
            <a:pPr marL="0"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 dirty="0">
                <a:latin typeface="Consolas" panose="020B0609020204030204" pitchFamily="49" charset="0"/>
                <a:sym typeface="Roboto Condensed"/>
              </a:rPr>
              <a:t>The remainder of a and b is 3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0E930-37DB-3292-010D-5E0339661DFE}"/>
              </a:ext>
            </a:extLst>
          </p:cNvPr>
          <p:cNvSpPr/>
          <p:nvPr/>
        </p:nvSpPr>
        <p:spPr>
          <a:xfrm>
            <a:off x="6737611" y="1151046"/>
            <a:ext cx="4829239" cy="1733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2000" dirty="0"/>
              <a:t> 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h = b ~/ a;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quotient of a and b is $h");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b % a;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("The remainder of a and b is $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B4411-F3BC-44C9-7F6A-E137E34A3DDA}"/>
              </a:ext>
            </a:extLst>
          </p:cNvPr>
          <p:cNvSpPr/>
          <p:nvPr/>
        </p:nvSpPr>
        <p:spPr>
          <a:xfrm>
            <a:off x="6279503" y="1149010"/>
            <a:ext cx="458108" cy="1733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AC881-F797-9C48-5679-2401AADE3BD5}"/>
              </a:ext>
            </a:extLst>
          </p:cNvPr>
          <p:cNvSpPr/>
          <p:nvPr/>
        </p:nvSpPr>
        <p:spPr>
          <a:xfrm>
            <a:off x="131177" y="1225695"/>
            <a:ext cx="493971" cy="39000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algn="r"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DADCC2-5812-228D-9249-2D7C950ED666}"/>
              </a:ext>
            </a:extLst>
          </p:cNvPr>
          <p:cNvSpPr/>
          <p:nvPr/>
        </p:nvSpPr>
        <p:spPr>
          <a:xfrm>
            <a:off x="6279502" y="3325103"/>
            <a:ext cx="436736" cy="22472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2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Relational Operators</a:t>
            </a:r>
            <a:endParaRPr dirty="0"/>
          </a:p>
        </p:txBody>
      </p:sp>
      <p:sp>
        <p:nvSpPr>
          <p:cNvPr id="540" name="Google Shape;540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400"/>
            </a:pPr>
            <a:r>
              <a:rPr lang="en-US" dirty="0">
                <a:sym typeface="Roboto Condensed"/>
              </a:rPr>
              <a:t>Operators which are used to perform relational operation on the operands and give result as true or false.</a:t>
            </a:r>
            <a:endParaRPr dirty="0"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541" name="Google Shape;541;p29"/>
          <p:cNvGraphicFramePr/>
          <p:nvPr>
            <p:extLst>
              <p:ext uri="{D42A27DB-BD31-4B8C-83A1-F6EECF244321}">
                <p14:modId xmlns:p14="http://schemas.microsoft.com/office/powerpoint/2010/main" val="881450366"/>
              </p:ext>
            </p:extLst>
          </p:nvPr>
        </p:nvGraphicFramePr>
        <p:xfrm>
          <a:off x="513463" y="1830275"/>
          <a:ext cx="11165074" cy="3450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0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 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Greater than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which operand is bigger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 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Less than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which operand is smaller.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&gt;=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Greater than or equal to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which operand is bigger or equal.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less than equal to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which operand is smaller or equal.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==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Equal to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operands are equal to each other.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!=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Not Equal to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Used to check operand are not equal to each other.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relational operators.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28B409-8FC2-3395-DFD1-50807E25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89A78-B8E3-2363-AA6A-F96C11C79B32}"/>
              </a:ext>
            </a:extLst>
          </p:cNvPr>
          <p:cNvSpPr/>
          <p:nvPr/>
        </p:nvSpPr>
        <p:spPr>
          <a:xfrm>
            <a:off x="700590" y="1165915"/>
            <a:ext cx="5504267" cy="3328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a = 7, b = 3;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c = a &gt; b;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is greater than b is $c");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d = a &lt; b;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is smaller than b is $d");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e = a &gt;= b;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is greater than or equal to b is $e");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f = a &lt;= b;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is smaller than or equal to b is $f");</a:t>
            </a:r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BB8BFF84-D6A1-5AB0-37AA-7338E2F93DCA}"/>
              </a:ext>
            </a:extLst>
          </p:cNvPr>
          <p:cNvSpPr/>
          <p:nvPr/>
        </p:nvSpPr>
        <p:spPr>
          <a:xfrm>
            <a:off x="206617" y="794334"/>
            <a:ext cx="2956461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Relational 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3F189-6AD8-5EEB-C9E4-93D9E0CE1A94}"/>
              </a:ext>
            </a:extLst>
          </p:cNvPr>
          <p:cNvSpPr txBox="1"/>
          <p:nvPr/>
        </p:nvSpPr>
        <p:spPr>
          <a:xfrm>
            <a:off x="6802814" y="3272284"/>
            <a:ext cx="4688596" cy="174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is greater than b is true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is smaller than b is false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is greater than or equal to b is true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is smaller than or equal to b is false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and b are equal is false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and b are not equal is true</a:t>
            </a:r>
            <a:endParaRPr lang="en-US" sz="1600" dirty="0">
              <a:solidFill>
                <a:schemeClr val="dk1"/>
              </a:solidFill>
              <a:latin typeface="Consolas" panose="020B0609020204030204" pitchFamily="49" charset="0"/>
              <a:ea typeface="Roboto Condensed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A6A93AD-7A7B-0114-0672-B4ECD0E85550}"/>
              </a:ext>
            </a:extLst>
          </p:cNvPr>
          <p:cNvSpPr/>
          <p:nvPr/>
        </p:nvSpPr>
        <p:spPr>
          <a:xfrm>
            <a:off x="6354944" y="2908934"/>
            <a:ext cx="1212183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A22EE-5CC1-5CCB-E2DA-90A8CD5E4CB3}"/>
              </a:ext>
            </a:extLst>
          </p:cNvPr>
          <p:cNvSpPr/>
          <p:nvPr/>
        </p:nvSpPr>
        <p:spPr>
          <a:xfrm>
            <a:off x="6817758" y="1027811"/>
            <a:ext cx="4673652" cy="145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g = b == a;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and b are equal is $g");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h = b != a;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and b are not equal is $h");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467E0-7E00-70D6-001B-91CF0D6ED0A6}"/>
              </a:ext>
            </a:extLst>
          </p:cNvPr>
          <p:cNvSpPr/>
          <p:nvPr/>
        </p:nvSpPr>
        <p:spPr>
          <a:xfrm>
            <a:off x="206618" y="1155908"/>
            <a:ext cx="493972" cy="33386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A3696-A53A-3DE7-717F-655EFD5D939E}"/>
              </a:ext>
            </a:extLst>
          </p:cNvPr>
          <p:cNvSpPr/>
          <p:nvPr/>
        </p:nvSpPr>
        <p:spPr>
          <a:xfrm>
            <a:off x="6354943" y="1027812"/>
            <a:ext cx="458108" cy="14568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5ECFA-D298-9D52-4421-860ED98D72F8}"/>
              </a:ext>
            </a:extLst>
          </p:cNvPr>
          <p:cNvSpPr/>
          <p:nvPr/>
        </p:nvSpPr>
        <p:spPr>
          <a:xfrm>
            <a:off x="6354943" y="3272285"/>
            <a:ext cx="436736" cy="17425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4" grpId="0" animBg="1"/>
      <p:bldP spid="6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Assignment Operators</a:t>
            </a:r>
            <a:endParaRPr dirty="0"/>
          </a:p>
        </p:txBody>
      </p:sp>
      <p:sp>
        <p:nvSpPr>
          <p:cNvPr id="556" name="Google Shape;556;p31"/>
          <p:cNvSpPr txBox="1">
            <a:spLocks noGrp="1"/>
          </p:cNvSpPr>
          <p:nvPr>
            <p:ph type="body" idx="4294967295"/>
          </p:nvPr>
        </p:nvSpPr>
        <p:spPr>
          <a:xfrm>
            <a:off x="131180" y="860066"/>
            <a:ext cx="11929641" cy="559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indent="-265113" algn="just">
              <a:buClr>
                <a:schemeClr val="accent6"/>
              </a:buClr>
              <a:buSzPts val="2400"/>
              <a:buFont typeface="Wingdings 3" panose="05040102010807070707" pitchFamily="18" charset="2"/>
              <a:buChar char=""/>
            </a:pPr>
            <a:r>
              <a:rPr lang="en-US" sz="2400" dirty="0">
                <a:sym typeface="Roboto Condensed"/>
              </a:rPr>
              <a:t>Operators which are used to assign some values to variables.</a:t>
            </a:r>
            <a:endParaRPr sz="2400" dirty="0"/>
          </a:p>
          <a:p>
            <a:pPr marL="0" indent="0" algn="just">
              <a:buClr>
                <a:schemeClr val="accent6"/>
              </a:buClr>
              <a:buSzPts val="2400"/>
              <a:buNone/>
            </a:pPr>
            <a:endParaRPr sz="2400" dirty="0"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557" name="Google Shape;557;p31"/>
          <p:cNvGraphicFramePr/>
          <p:nvPr>
            <p:extLst>
              <p:ext uri="{D42A27DB-BD31-4B8C-83A1-F6EECF244321}">
                <p14:modId xmlns:p14="http://schemas.microsoft.com/office/powerpoint/2010/main" val="3437801723"/>
              </p:ext>
            </p:extLst>
          </p:nvPr>
        </p:nvGraphicFramePr>
        <p:xfrm>
          <a:off x="202825" y="1476227"/>
          <a:ext cx="11587400" cy="46053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Equal to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assign values to the expression or variable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+=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Addition &amp; Equal to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 adds the right operand to the left operand and assigns the result to the left operand.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Subtraction &amp; Equal to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 subtracts the right operand from the left operand and assigns the result to the left operand.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*=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Multiplication &amp; Equal to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 multiplies the right operand with the left operand and assigns the result to the left operand.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/=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division &amp; Equal to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 divides the left operand with the right operand and assigns the result to the left operand.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??=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Null-aware Assignment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Assign the value only if it is null.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assignment operators.</a:t>
            </a:r>
            <a:endParaRPr dirty="0"/>
          </a:p>
        </p:txBody>
      </p:sp>
      <p:sp>
        <p:nvSpPr>
          <p:cNvPr id="564" name="Google Shape;564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9263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None/>
            </a:pPr>
            <a:endParaRPr sz="2200" b="1" dirty="0">
              <a:solidFill>
                <a:srgbClr val="C00000"/>
              </a:solidFill>
            </a:endParaRPr>
          </a:p>
          <a:p>
            <a:pPr marL="4572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endParaRPr sz="2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663D71-4B29-6C9B-3566-5AF8FC3E06C3}"/>
              </a:ext>
            </a:extLst>
          </p:cNvPr>
          <p:cNvSpPr/>
          <p:nvPr/>
        </p:nvSpPr>
        <p:spPr>
          <a:xfrm>
            <a:off x="700590" y="1225695"/>
            <a:ext cx="5569582" cy="3771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latin typeface="Consolas" panose="020B0609020204030204" pitchFamily="49" charset="0"/>
              </a:rPr>
              <a:t> a = 2, b = 3;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b += a; 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("Addition of b &amp; a and result in b is $b");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b -= a; 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("Subtraction of b &amp; a and result in b is $b");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b *= a; 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("Multiplication of b &amp; a and result in b is $b");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b /= a; 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("Division of b &amp; a and result in b is $b");</a:t>
            </a:r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0773EE14-9C94-5BFE-3EE8-367A58F95EA8}"/>
              </a:ext>
            </a:extLst>
          </p:cNvPr>
          <p:cNvSpPr/>
          <p:nvPr/>
        </p:nvSpPr>
        <p:spPr>
          <a:xfrm>
            <a:off x="201315" y="863445"/>
            <a:ext cx="2831134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Assignment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C5180-ABA9-9381-1892-CE65178A2A08}"/>
              </a:ext>
            </a:extLst>
          </p:cNvPr>
          <p:cNvSpPr txBox="1"/>
          <p:nvPr/>
        </p:nvSpPr>
        <p:spPr>
          <a:xfrm>
            <a:off x="6881779" y="3319089"/>
            <a:ext cx="5103603" cy="145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Addition of b &amp; a and result in b is 5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Subtraction of b &amp; a and result in b is 3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Multiplication of b &amp; a and result in b is 6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Division of b &amp; a and result in b is 3.0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Value of c is 5.0</a:t>
            </a:r>
            <a:endParaRPr lang="en-US" sz="1600" dirty="0">
              <a:solidFill>
                <a:schemeClr val="dk1"/>
              </a:solidFill>
              <a:latin typeface="Consolas" panose="020B0609020204030204" pitchFamily="49" charset="0"/>
              <a:ea typeface="Roboto Condensed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EC31BC97-5A20-9F03-A683-B0EEDB63AE41}"/>
              </a:ext>
            </a:extLst>
          </p:cNvPr>
          <p:cNvSpPr/>
          <p:nvPr/>
        </p:nvSpPr>
        <p:spPr>
          <a:xfrm>
            <a:off x="6442334" y="2956996"/>
            <a:ext cx="1581993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C1317-C0C7-0326-547B-82848CC90348}"/>
              </a:ext>
            </a:extLst>
          </p:cNvPr>
          <p:cNvSpPr/>
          <p:nvPr/>
        </p:nvSpPr>
        <p:spPr>
          <a:xfrm>
            <a:off x="6900442" y="1031403"/>
            <a:ext cx="4611279" cy="1171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c;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   c ??= a + b; 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print</a:t>
            </a:r>
            <a:r>
              <a:rPr lang="en-US" sz="1600" dirty="0">
                <a:latin typeface="Consolas" panose="020B0609020204030204" pitchFamily="49" charset="0"/>
              </a:rPr>
              <a:t>("Value of c is $c");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78649-49E0-C441-2B2A-A6662B6B1FA3}"/>
              </a:ext>
            </a:extLst>
          </p:cNvPr>
          <p:cNvSpPr/>
          <p:nvPr/>
        </p:nvSpPr>
        <p:spPr>
          <a:xfrm>
            <a:off x="206617" y="1225695"/>
            <a:ext cx="493972" cy="377180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indent="-123825" algn="r">
              <a:lnSpc>
                <a:spcPct val="90000"/>
              </a:lnSpc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6CEBC-D7F0-625C-3DCA-C78E5D4D8790}"/>
              </a:ext>
            </a:extLst>
          </p:cNvPr>
          <p:cNvSpPr/>
          <p:nvPr/>
        </p:nvSpPr>
        <p:spPr>
          <a:xfrm>
            <a:off x="6442334" y="1031404"/>
            <a:ext cx="458108" cy="11710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  <a:p>
            <a:pPr algn="r"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</a:p>
          <a:p>
            <a:pPr algn="r"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</a:p>
          <a:p>
            <a:pPr algn="r">
              <a:spcBef>
                <a:spcPts val="4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4FDE9-7E99-B0D7-C094-9F9B1AE10FA4}"/>
              </a:ext>
            </a:extLst>
          </p:cNvPr>
          <p:cNvSpPr/>
          <p:nvPr/>
        </p:nvSpPr>
        <p:spPr>
          <a:xfrm>
            <a:off x="6442334" y="3319089"/>
            <a:ext cx="436736" cy="1456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Logical Operators</a:t>
            </a:r>
            <a:endParaRPr dirty="0"/>
          </a:p>
        </p:txBody>
      </p:sp>
      <p:sp>
        <p:nvSpPr>
          <p:cNvPr id="572" name="Google Shape;572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0"/>
              </a:spcBef>
              <a:buClr>
                <a:srgbClr val="C00000"/>
              </a:buClr>
              <a:buSzPts val="2400"/>
            </a:pPr>
            <a:r>
              <a:rPr lang="en-US" sz="2400" dirty="0">
                <a:sym typeface="Roboto Condensed"/>
              </a:rPr>
              <a:t>Operators which are used to logically compare two or more conditions.</a:t>
            </a:r>
            <a:endParaRPr sz="2400" dirty="0"/>
          </a:p>
          <a:p>
            <a:pPr marL="809625" lvl="1" indent="-21272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dirty="0"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573" name="Google Shape;573;p33"/>
          <p:cNvGraphicFramePr/>
          <p:nvPr>
            <p:extLst>
              <p:ext uri="{D42A27DB-BD31-4B8C-83A1-F6EECF244321}">
                <p14:modId xmlns:p14="http://schemas.microsoft.com/office/powerpoint/2010/main" val="1486890796"/>
              </p:ext>
            </p:extLst>
          </p:nvPr>
        </p:nvGraphicFramePr>
        <p:xfrm>
          <a:off x="302300" y="1392251"/>
          <a:ext cx="11587400" cy="27263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&amp;&amp;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And 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add two conditions and if </a:t>
                      </a:r>
                      <a:r>
                        <a:rPr lang="en-US" sz="2200" b="1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both are true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then it will return true.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||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 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 to add two conditions and if </a:t>
                      </a:r>
                      <a:r>
                        <a:rPr lang="en-US" sz="2200" b="1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even one of them is true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then it will return true.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!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Not Operator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 is used to reverse the result.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E9BD97-5DA2-9740-355B-4CCC325E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ABCEB0-3D99-0326-23EA-F0839174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Dart is a programming language developed by Google, initially released in 2011. </a:t>
            </a:r>
          </a:p>
          <a:p>
            <a:r>
              <a:rPr lang="en-US" dirty="0"/>
              <a:t>It gained popularity as the primary language for building web and mobile applications with the release of Flutter, Google's UI toolkit.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latest stable release of Dart is Dart 3.3, enhance development productivity and performance in Flutter and other Dart projects.</a:t>
            </a:r>
          </a:p>
          <a:p>
            <a:r>
              <a:rPr lang="en-US" dirty="0"/>
              <a:t>Dart documentation is available online as </a:t>
            </a:r>
            <a:r>
              <a:rPr lang="en-IN" dirty="0">
                <a:hlinkClick r:id="rId11"/>
              </a:rPr>
              <a:t>https://dart.dev/guides</a:t>
            </a:r>
            <a:r>
              <a:rPr lang="en-IN" dirty="0"/>
              <a:t>.</a:t>
            </a:r>
            <a:endParaRPr lang="en-US" dirty="0"/>
          </a:p>
          <a:p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45E42-EECD-BE6B-0F86-085D0948FDF1}"/>
              </a:ext>
            </a:extLst>
          </p:cNvPr>
          <p:cNvGrpSpPr/>
          <p:nvPr/>
        </p:nvGrpSpPr>
        <p:grpSpPr>
          <a:xfrm>
            <a:off x="1365965" y="1990725"/>
            <a:ext cx="9460070" cy="2876550"/>
            <a:chOff x="1105852" y="1948790"/>
            <a:chExt cx="9460070" cy="2928010"/>
          </a:xfrm>
        </p:grpSpPr>
        <p:cxnSp>
          <p:nvCxnSpPr>
            <p:cNvPr id="19" name="1">
              <a:extLst>
                <a:ext uri="{FF2B5EF4-FFF2-40B4-BE49-F238E27FC236}">
                  <a16:creationId xmlns:a16="http://schemas.microsoft.com/office/drawing/2014/main" id="{0127A3A2-B963-E4E2-3272-03372AD3D3BF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566190" y="3208223"/>
              <a:ext cx="86935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1">
              <a:extLst>
                <a:ext uri="{FF2B5EF4-FFF2-40B4-BE49-F238E27FC236}">
                  <a16:creationId xmlns:a16="http://schemas.microsoft.com/office/drawing/2014/main" id="{3B7A7C39-2114-C069-AF29-DA39108D99F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77191" y="2269815"/>
              <a:ext cx="1821081" cy="182107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ontserrat SemiBold" panose="00000700000000000000" pitchFamily="2" charset="0"/>
                <a:ea typeface="字魂35号-经典雅黑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98F3AF78-D656-F74D-9A5B-D0D6EB041D0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105852" y="2098476"/>
              <a:ext cx="2163759" cy="2163757"/>
            </a:xfrm>
            <a:prstGeom prst="donut">
              <a:avLst>
                <a:gd name="adj" fmla="val 284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ontserrat SemiBold" panose="00000700000000000000" pitchFamily="2" charset="0"/>
                <a:ea typeface="字魂35号-经典雅黑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1">
              <a:extLst>
                <a:ext uri="{FF2B5EF4-FFF2-40B4-BE49-F238E27FC236}">
                  <a16:creationId xmlns:a16="http://schemas.microsoft.com/office/drawing/2014/main" id="{C7CFE17E-F070-3D4F-3624-BE6EAC47F1CC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557147" y="2749264"/>
              <a:ext cx="1261168" cy="93825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/>
              <a:sp3d/>
            </a:bodyPr>
            <a:lstStyle/>
            <a:p>
              <a:pPr marL="0" lvl="0" algn="ctr"/>
              <a:r>
                <a:rPr lang="en-US" sz="2000" b="1" i="0" u="none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Dart </a:t>
              </a:r>
            </a:p>
            <a:p>
              <a:pPr marL="0" lvl="0" algn="ctr"/>
              <a:r>
                <a:rPr lang="en-US" sz="2000" b="1" i="0" u="none" dirty="0">
                  <a:solidFill>
                    <a:srgbClr val="FFFFFF"/>
                  </a:solidFill>
                  <a:latin typeface="Montserrat SemiBold" panose="00000700000000000000" pitchFamily="2" charset="0"/>
                </a:rPr>
                <a:t>versions</a:t>
              </a:r>
            </a:p>
          </p:txBody>
        </p:sp>
        <p:cxnSp>
          <p:nvCxnSpPr>
            <p:cNvPr id="23" name="1">
              <a:extLst>
                <a:ext uri="{FF2B5EF4-FFF2-40B4-BE49-F238E27FC236}">
                  <a16:creationId xmlns:a16="http://schemas.microsoft.com/office/drawing/2014/main" id="{51A19A39-FBC2-CC5D-5596-51E303166443}"/>
                </a:ext>
              </a:extLst>
            </p:cNvPr>
            <p:cNvCxnSpPr>
              <a:cxnSpLocks/>
              <a:stCxn id="21" idx="6"/>
            </p:cNvCxnSpPr>
            <p:nvPr>
              <p:custDataLst>
                <p:tags r:id="rId5"/>
              </p:custDataLst>
            </p:nvPr>
          </p:nvCxnSpPr>
          <p:spPr>
            <a:xfrm>
              <a:off x="3269611" y="3180355"/>
              <a:ext cx="788302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1">
              <a:extLst>
                <a:ext uri="{FF2B5EF4-FFF2-40B4-BE49-F238E27FC236}">
                  <a16:creationId xmlns:a16="http://schemas.microsoft.com/office/drawing/2014/main" id="{08F2AFAE-8ECF-09E1-C44A-AE89D8CD850E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4052423" y="1986828"/>
              <a:ext cx="1519108" cy="2463127"/>
              <a:chOff x="5166153" y="2320283"/>
              <a:chExt cx="1519108" cy="2463127"/>
            </a:xfrm>
          </p:grpSpPr>
          <p:sp>
            <p:nvSpPr>
              <p:cNvPr id="25" name="Rectangle: Top Corners Snipped 27">
                <a:extLst>
                  <a:ext uri="{FF2B5EF4-FFF2-40B4-BE49-F238E27FC236}">
                    <a16:creationId xmlns:a16="http://schemas.microsoft.com/office/drawing/2014/main" id="{58C58686-0A88-F622-0CAC-6147E43B0448}"/>
                  </a:ext>
                </a:extLst>
              </p:cNvPr>
              <p:cNvSpPr/>
              <p:nvPr/>
            </p:nvSpPr>
            <p:spPr>
              <a:xfrm>
                <a:off x="5614460" y="2320283"/>
                <a:ext cx="622495" cy="2463127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19B2C979-BE65-19E9-9AF3-D10CEDBCB78B}"/>
                  </a:ext>
                </a:extLst>
              </p:cNvPr>
              <p:cNvSpPr/>
              <p:nvPr/>
            </p:nvSpPr>
            <p:spPr>
              <a:xfrm>
                <a:off x="5166153" y="2792294"/>
                <a:ext cx="1519108" cy="1519105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Circle: Hollow 30">
                <a:extLst>
                  <a:ext uri="{FF2B5EF4-FFF2-40B4-BE49-F238E27FC236}">
                    <a16:creationId xmlns:a16="http://schemas.microsoft.com/office/drawing/2014/main" id="{3D0CA383-9D2E-B9B7-21EE-8A70550D93D9}"/>
                  </a:ext>
                </a:extLst>
              </p:cNvPr>
              <p:cNvSpPr/>
              <p:nvPr/>
            </p:nvSpPr>
            <p:spPr>
              <a:xfrm>
                <a:off x="5272913" y="2899053"/>
                <a:ext cx="1305590" cy="1305588"/>
              </a:xfrm>
              <a:prstGeom prst="donut">
                <a:avLst>
                  <a:gd name="adj" fmla="val 2841"/>
                </a:avLst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F2E38109-4C10-E194-1039-B7ADA6D0AC0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63053" y="3171905"/>
                <a:ext cx="1125308" cy="84906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normAutofit/>
                <a:sp3d/>
              </a:bodyPr>
              <a:lstStyle/>
              <a:p>
                <a:pPr marL="0" lvl="0" algn="ctr"/>
                <a:r>
                  <a:rPr lang="en-US" sz="2000" b="1" i="0" u="none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1.0</a:t>
                </a:r>
              </a:p>
              <a:p>
                <a:pPr marL="0" lvl="0" algn="ctr"/>
                <a:r>
                  <a:rPr lang="en-US" sz="2000" b="1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(2013)</a:t>
                </a:r>
                <a:endParaRPr lang="en-US" sz="2000" b="1" i="0" u="none" dirty="0">
                  <a:solidFill>
                    <a:srgbClr val="FFFFFF"/>
                  </a:solidFill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29" name="1">
              <a:extLst>
                <a:ext uri="{FF2B5EF4-FFF2-40B4-BE49-F238E27FC236}">
                  <a16:creationId xmlns:a16="http://schemas.microsoft.com/office/drawing/2014/main" id="{1432F8EA-EBF4-C3BB-002A-4C326258559E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6427460" y="1959025"/>
              <a:ext cx="1519108" cy="2463127"/>
              <a:chOff x="8750826" y="2320283"/>
              <a:chExt cx="1519108" cy="2463127"/>
            </a:xfrm>
          </p:grpSpPr>
          <p:sp>
            <p:nvSpPr>
              <p:cNvPr id="30" name="Rectangle: Top Corners Snipped 23">
                <a:extLst>
                  <a:ext uri="{FF2B5EF4-FFF2-40B4-BE49-F238E27FC236}">
                    <a16:creationId xmlns:a16="http://schemas.microsoft.com/office/drawing/2014/main" id="{712019A4-6F2A-FD28-FB95-6A13C1B19C6D}"/>
                  </a:ext>
                </a:extLst>
              </p:cNvPr>
              <p:cNvSpPr/>
              <p:nvPr/>
            </p:nvSpPr>
            <p:spPr>
              <a:xfrm>
                <a:off x="9199133" y="2320283"/>
                <a:ext cx="622495" cy="2463127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Oval 25">
                <a:extLst>
                  <a:ext uri="{FF2B5EF4-FFF2-40B4-BE49-F238E27FC236}">
                    <a16:creationId xmlns:a16="http://schemas.microsoft.com/office/drawing/2014/main" id="{98DD169D-25AF-CC9F-2437-CD3BF8D74C66}"/>
                  </a:ext>
                </a:extLst>
              </p:cNvPr>
              <p:cNvSpPr/>
              <p:nvPr/>
            </p:nvSpPr>
            <p:spPr>
              <a:xfrm>
                <a:off x="8750826" y="2792294"/>
                <a:ext cx="1519108" cy="1519105"/>
              </a:xfrm>
              <a:prstGeom prst="ellipse">
                <a:avLst/>
              </a:prstGeom>
              <a:solidFill>
                <a:schemeClr val="accent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2" name="Circle: Hollow 26">
                <a:extLst>
                  <a:ext uri="{FF2B5EF4-FFF2-40B4-BE49-F238E27FC236}">
                    <a16:creationId xmlns:a16="http://schemas.microsoft.com/office/drawing/2014/main" id="{EF5A47F8-7E72-7063-145C-BCBE46C693FA}"/>
                  </a:ext>
                </a:extLst>
              </p:cNvPr>
              <p:cNvSpPr/>
              <p:nvPr/>
            </p:nvSpPr>
            <p:spPr>
              <a:xfrm>
                <a:off x="8857586" y="2899053"/>
                <a:ext cx="1305590" cy="1305588"/>
              </a:xfrm>
              <a:prstGeom prst="donut">
                <a:avLst>
                  <a:gd name="adj" fmla="val 2841"/>
                </a:avLst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3" name="TextBox 42">
                <a:extLst>
                  <a:ext uri="{FF2B5EF4-FFF2-40B4-BE49-F238E27FC236}">
                    <a16:creationId xmlns:a16="http://schemas.microsoft.com/office/drawing/2014/main" id="{3504FC88-22ED-8F91-5DFF-B247FB37D1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973853" y="3226525"/>
                <a:ext cx="1125308" cy="64945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normAutofit/>
                <a:sp3d/>
              </a:bodyPr>
              <a:lstStyle/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2.0 </a:t>
                </a:r>
              </a:p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(2018)</a:t>
                </a:r>
              </a:p>
            </p:txBody>
          </p:sp>
        </p:grpSp>
        <p:sp>
          <p:nvSpPr>
            <p:cNvPr id="34" name="iSlíďè">
              <a:extLst>
                <a:ext uri="{FF2B5EF4-FFF2-40B4-BE49-F238E27FC236}">
                  <a16:creationId xmlns:a16="http://schemas.microsoft.com/office/drawing/2014/main" id="{8132C273-556C-D900-0627-F471CFC7F478}"/>
                </a:ext>
              </a:extLst>
            </p:cNvPr>
            <p:cNvSpPr txBox="1"/>
            <p:nvPr/>
          </p:nvSpPr>
          <p:spPr bwMode="auto">
            <a:xfrm>
              <a:off x="3714062" y="4357493"/>
              <a:ext cx="2195830" cy="47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Stable SDK for </a:t>
              </a:r>
            </a:p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web apps</a:t>
              </a:r>
            </a:p>
          </p:txBody>
        </p:sp>
        <p:sp>
          <p:nvSpPr>
            <p:cNvPr id="35" name="iSlíďè">
              <a:extLst>
                <a:ext uri="{FF2B5EF4-FFF2-40B4-BE49-F238E27FC236}">
                  <a16:creationId xmlns:a16="http://schemas.microsoft.com/office/drawing/2014/main" id="{BD8A4673-1224-3406-C1ED-1924939B93BF}"/>
                </a:ext>
              </a:extLst>
            </p:cNvPr>
            <p:cNvSpPr txBox="1"/>
            <p:nvPr/>
          </p:nvSpPr>
          <p:spPr bwMode="auto">
            <a:xfrm>
              <a:off x="6086475" y="4356188"/>
              <a:ext cx="2195830" cy="52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Type inference </a:t>
              </a:r>
            </a:p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&amp; browser APIs</a:t>
              </a:r>
            </a:p>
          </p:txBody>
        </p:sp>
        <p:sp>
          <p:nvSpPr>
            <p:cNvPr id="36" name="iSlíďè">
              <a:extLst>
                <a:ext uri="{FF2B5EF4-FFF2-40B4-BE49-F238E27FC236}">
                  <a16:creationId xmlns:a16="http://schemas.microsoft.com/office/drawing/2014/main" id="{648B7AA0-56DB-5002-C21E-48D2CC59B3BA}"/>
                </a:ext>
              </a:extLst>
            </p:cNvPr>
            <p:cNvSpPr txBox="1"/>
            <p:nvPr/>
          </p:nvSpPr>
          <p:spPr bwMode="auto">
            <a:xfrm>
              <a:off x="8370092" y="4321143"/>
              <a:ext cx="2195830" cy="52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More features </a:t>
              </a:r>
            </a:p>
            <a:p>
              <a:pPr marL="0" lvl="0" indent="0" algn="ctr"/>
              <a:r>
                <a:rPr lang="en-US" sz="1400" b="1" i="0" u="none" dirty="0">
                  <a:solidFill>
                    <a:srgbClr val="1A1A1A"/>
                  </a:solidFill>
                  <a:latin typeface="Montserrat SemiBold" panose="00000700000000000000" pitchFamily="2" charset="0"/>
                </a:rPr>
                <a:t>like null safety</a:t>
              </a:r>
            </a:p>
          </p:txBody>
        </p:sp>
        <p:cxnSp>
          <p:nvCxnSpPr>
            <p:cNvPr id="49" name="1">
              <a:extLst>
                <a:ext uri="{FF2B5EF4-FFF2-40B4-BE49-F238E27FC236}">
                  <a16:creationId xmlns:a16="http://schemas.microsoft.com/office/drawing/2014/main" id="{1522D726-D98D-6081-C8EB-23AE042E0ABA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7946568" y="3180354"/>
              <a:ext cx="768679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1">
              <a:extLst>
                <a:ext uri="{FF2B5EF4-FFF2-40B4-BE49-F238E27FC236}">
                  <a16:creationId xmlns:a16="http://schemas.microsoft.com/office/drawing/2014/main" id="{74418BF3-12D7-F869-EE8F-6E53E7B30790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8715247" y="1948790"/>
              <a:ext cx="1519108" cy="2463127"/>
              <a:chOff x="8750826" y="2320283"/>
              <a:chExt cx="1519108" cy="2463127"/>
            </a:xfrm>
          </p:grpSpPr>
          <p:sp>
            <p:nvSpPr>
              <p:cNvPr id="51" name="Rectangle: Top Corners Snipped 23">
                <a:extLst>
                  <a:ext uri="{FF2B5EF4-FFF2-40B4-BE49-F238E27FC236}">
                    <a16:creationId xmlns:a16="http://schemas.microsoft.com/office/drawing/2014/main" id="{078D79F9-B127-9204-777A-09003C4D6609}"/>
                  </a:ext>
                </a:extLst>
              </p:cNvPr>
              <p:cNvSpPr/>
              <p:nvPr/>
            </p:nvSpPr>
            <p:spPr>
              <a:xfrm>
                <a:off x="9199133" y="2320283"/>
                <a:ext cx="622495" cy="2463127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2" name="Oval 25">
                <a:extLst>
                  <a:ext uri="{FF2B5EF4-FFF2-40B4-BE49-F238E27FC236}">
                    <a16:creationId xmlns:a16="http://schemas.microsoft.com/office/drawing/2014/main" id="{34AC4EAB-5BC9-1741-1F24-DD8B0D8FAA76}"/>
                  </a:ext>
                </a:extLst>
              </p:cNvPr>
              <p:cNvSpPr/>
              <p:nvPr/>
            </p:nvSpPr>
            <p:spPr>
              <a:xfrm>
                <a:off x="8750826" y="2792294"/>
                <a:ext cx="1519108" cy="1519105"/>
              </a:xfrm>
              <a:prstGeom prst="ellipse">
                <a:avLst/>
              </a:prstGeom>
              <a:solidFill>
                <a:schemeClr val="accent6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Circle: Hollow 26">
                <a:extLst>
                  <a:ext uri="{FF2B5EF4-FFF2-40B4-BE49-F238E27FC236}">
                    <a16:creationId xmlns:a16="http://schemas.microsoft.com/office/drawing/2014/main" id="{DEA6BBE0-AA2A-DFFD-7BC0-26D7CD48F91E}"/>
                  </a:ext>
                </a:extLst>
              </p:cNvPr>
              <p:cNvSpPr/>
              <p:nvPr/>
            </p:nvSpPr>
            <p:spPr>
              <a:xfrm>
                <a:off x="8857586" y="2899053"/>
                <a:ext cx="1305590" cy="1305588"/>
              </a:xfrm>
              <a:prstGeom prst="donut">
                <a:avLst>
                  <a:gd name="adj" fmla="val 2841"/>
                </a:avLst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 dirty="0">
                  <a:latin typeface="Montserrat SemiBold" panose="00000700000000000000" pitchFamily="2" charset="0"/>
                  <a:ea typeface="字魂35号-经典雅黑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4" name="TextBox 42">
                <a:extLst>
                  <a:ext uri="{FF2B5EF4-FFF2-40B4-BE49-F238E27FC236}">
                    <a16:creationId xmlns:a16="http://schemas.microsoft.com/office/drawing/2014/main" id="{193BB5ED-9B5C-5FAF-2C7C-7B4E486B286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947726" y="3223352"/>
                <a:ext cx="1125308" cy="67627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normAutofit/>
                <a:sp3d/>
              </a:bodyPr>
              <a:lstStyle/>
              <a:p>
                <a:pPr lvl="0" algn="ctr"/>
                <a:r>
                  <a:rPr lang="en-US" sz="2000" b="1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3.0</a:t>
                </a:r>
              </a:p>
              <a:p>
                <a:pPr lvl="0" algn="ctr"/>
                <a:r>
                  <a:rPr lang="en-US" sz="2000" b="1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(2023)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4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logical operators.</a:t>
            </a:r>
            <a:endParaRPr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795A28-16B4-6963-531E-EEDE108C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5286B0-7001-EBA7-6A33-18B39FD247C5}"/>
              </a:ext>
            </a:extLst>
          </p:cNvPr>
          <p:cNvSpPr/>
          <p:nvPr/>
        </p:nvSpPr>
        <p:spPr>
          <a:xfrm>
            <a:off x="700589" y="1225695"/>
            <a:ext cx="5704636" cy="2599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latin typeface="Consolas" panose="020B0609020204030204" pitchFamily="49" charset="0"/>
              </a:rPr>
              <a:t> a = 5, b = 7;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 c = a &gt; 10 &amp;&amp; b &lt; 10;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(c);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 d = a &gt; 10 || b &lt; 10;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(d);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 e = !(a &gt; 10);</a:t>
            </a:r>
          </a:p>
          <a:p>
            <a:pPr marL="177800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(e);</a:t>
            </a:r>
          </a:p>
          <a:p>
            <a:pPr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1E8BFAF3-0BDA-42C9-BBF2-A744489B3CFF}"/>
              </a:ext>
            </a:extLst>
          </p:cNvPr>
          <p:cNvSpPr/>
          <p:nvPr/>
        </p:nvSpPr>
        <p:spPr>
          <a:xfrm>
            <a:off x="201315" y="863445"/>
            <a:ext cx="2602690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Logical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A6D52-712E-6BC7-6593-E8C661436B0E}"/>
              </a:ext>
            </a:extLst>
          </p:cNvPr>
          <p:cNvSpPr txBox="1"/>
          <p:nvPr/>
        </p:nvSpPr>
        <p:spPr>
          <a:xfrm>
            <a:off x="7117565" y="1225695"/>
            <a:ext cx="3679978" cy="885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false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true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true</a:t>
            </a:r>
            <a:endParaRPr lang="en-US" sz="1600" dirty="0">
              <a:solidFill>
                <a:schemeClr val="dk1"/>
              </a:solidFill>
              <a:latin typeface="Consolas" panose="020B0609020204030204" pitchFamily="49" charset="0"/>
              <a:ea typeface="Roboto Condensed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E75E858-7D15-E2A4-EB14-FF8266BC846F}"/>
              </a:ext>
            </a:extLst>
          </p:cNvPr>
          <p:cNvSpPr/>
          <p:nvPr/>
        </p:nvSpPr>
        <p:spPr>
          <a:xfrm>
            <a:off x="6677003" y="859935"/>
            <a:ext cx="1832515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B3C07-6F79-7BC8-EED2-BF9F9DBF8B89}"/>
              </a:ext>
            </a:extLst>
          </p:cNvPr>
          <p:cNvSpPr/>
          <p:nvPr/>
        </p:nvSpPr>
        <p:spPr>
          <a:xfrm>
            <a:off x="206617" y="1225696"/>
            <a:ext cx="493972" cy="25996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indent="-123825" algn="r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DE7A8-0D5A-2AE7-A8D1-E12075D8B441}"/>
              </a:ext>
            </a:extLst>
          </p:cNvPr>
          <p:cNvSpPr/>
          <p:nvPr/>
        </p:nvSpPr>
        <p:spPr>
          <a:xfrm>
            <a:off x="6680829" y="1225695"/>
            <a:ext cx="436736" cy="88537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Bitwise Operators</a:t>
            </a:r>
            <a:endParaRPr dirty="0"/>
          </a:p>
        </p:txBody>
      </p:sp>
      <p:sp>
        <p:nvSpPr>
          <p:cNvPr id="587" name="Google Shape;58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00000"/>
              </a:lnSpc>
              <a:spcBef>
                <a:spcPts val="500"/>
              </a:spcBef>
              <a:buSzPts val="2200"/>
            </a:pPr>
            <a:r>
              <a:rPr lang="en-US" dirty="0">
                <a:sym typeface="Roboto Condensed"/>
              </a:rPr>
              <a:t>Operators which are used to perform bitwise operation on the operands.</a:t>
            </a:r>
            <a:endParaRPr dirty="0"/>
          </a:p>
          <a:p>
            <a:pPr marL="809625" lvl="1" indent="-21272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588" name="Google Shape;588;p35"/>
          <p:cNvGraphicFramePr/>
          <p:nvPr>
            <p:extLst>
              <p:ext uri="{D42A27DB-BD31-4B8C-83A1-F6EECF244321}">
                <p14:modId xmlns:p14="http://schemas.microsoft.com/office/powerpoint/2010/main" val="3416815150"/>
              </p:ext>
            </p:extLst>
          </p:nvPr>
        </p:nvGraphicFramePr>
        <p:xfrm>
          <a:off x="510734" y="1429024"/>
          <a:ext cx="10219468" cy="382309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86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3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&amp;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Bitwise AND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Performs bitwise AND operation on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|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Bitwise 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Performs bitwise OR operation on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^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Bitwise XOR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Performs bitwise XOR operation on two operands.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~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Bitwise NOT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Performs bitwise NOT operation on two operands.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&lt;&lt;</a:t>
                      </a:r>
                      <a:r>
                        <a:rPr lang="en-US" sz="2200" b="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 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Left Shift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Shifts bits to left and inserting 0 from right.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&gt;&gt;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Right Shift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Shifts bits to right and inserting 0 from left.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bitwise operators.</a:t>
            </a:r>
            <a:endParaRPr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0F7455-0F88-16E1-FC6E-0EF6C2A1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E8E63-E5CD-D18E-00E7-CA170753B4B1}"/>
              </a:ext>
            </a:extLst>
          </p:cNvPr>
          <p:cNvSpPr/>
          <p:nvPr/>
        </p:nvSpPr>
        <p:spPr>
          <a:xfrm>
            <a:off x="700589" y="1210202"/>
            <a:ext cx="4851125" cy="288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main(){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latin typeface="Consolas" panose="020B0609020204030204" pitchFamily="49" charset="0"/>
              </a:rPr>
              <a:t> a = 10, b = 10;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c = a &amp; b; 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&amp; b is: $c");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d = a | b; 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| b is: $d");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e = a ^ b; 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^ b is: $e");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f = ~a; </a:t>
            </a:r>
          </a:p>
          <a:p>
            <a:pPr marL="177800" lvl="4" algn="just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("~a is: $f");</a:t>
            </a:r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45CB40D4-2E95-7E5A-846C-3AAF4D2558F6}"/>
              </a:ext>
            </a:extLst>
          </p:cNvPr>
          <p:cNvSpPr/>
          <p:nvPr/>
        </p:nvSpPr>
        <p:spPr>
          <a:xfrm>
            <a:off x="200302" y="844442"/>
            <a:ext cx="2602690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Bitwise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67408-91C5-2E42-F07F-43C767E83CA4}"/>
              </a:ext>
            </a:extLst>
          </p:cNvPr>
          <p:cNvSpPr txBox="1"/>
          <p:nvPr/>
        </p:nvSpPr>
        <p:spPr>
          <a:xfrm>
            <a:off x="6530534" y="3438671"/>
            <a:ext cx="3486540" cy="174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&amp; b is: 10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| b is: 10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^ b is: 0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~a is: -11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&lt;&lt; b is: 40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a &gt;&gt; b is: 2</a:t>
            </a:r>
            <a:endParaRPr lang="en-US" sz="1600" dirty="0">
              <a:solidFill>
                <a:schemeClr val="dk1"/>
              </a:solidFill>
              <a:latin typeface="Consolas" panose="020B0609020204030204" pitchFamily="49" charset="0"/>
              <a:ea typeface="Roboto Condensed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54B9E20-C754-688C-6835-705A4AE4C9E4}"/>
              </a:ext>
            </a:extLst>
          </p:cNvPr>
          <p:cNvSpPr/>
          <p:nvPr/>
        </p:nvSpPr>
        <p:spPr>
          <a:xfrm>
            <a:off x="6096000" y="3063240"/>
            <a:ext cx="1531282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8415D-D5E6-27C1-7235-DAEF50C76003}"/>
              </a:ext>
            </a:extLst>
          </p:cNvPr>
          <p:cNvSpPr/>
          <p:nvPr/>
        </p:nvSpPr>
        <p:spPr>
          <a:xfrm>
            <a:off x="6560030" y="1216755"/>
            <a:ext cx="4611279" cy="1456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g = a &lt;&lt; 2; 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&lt;&lt; b is: $g");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</a:rPr>
              <a:t> h = a &gt;&gt; 2; 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("a &gt;&gt; b is: $h");</a:t>
            </a:r>
          </a:p>
          <a:p>
            <a:pPr marL="354013" indent="-354013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F6D65-7C19-E1D2-1154-F7780E605C5B}"/>
              </a:ext>
            </a:extLst>
          </p:cNvPr>
          <p:cNvSpPr/>
          <p:nvPr/>
        </p:nvSpPr>
        <p:spPr>
          <a:xfrm>
            <a:off x="206617" y="1210202"/>
            <a:ext cx="493972" cy="28854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indent="-123825" algn="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6E52E-736B-9A75-4A82-C151D199C403}"/>
              </a:ext>
            </a:extLst>
          </p:cNvPr>
          <p:cNvSpPr/>
          <p:nvPr/>
        </p:nvSpPr>
        <p:spPr>
          <a:xfrm>
            <a:off x="6096000" y="1207424"/>
            <a:ext cx="458108" cy="14661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EC2C0-1FF3-934D-7440-933348B80872}"/>
              </a:ext>
            </a:extLst>
          </p:cNvPr>
          <p:cNvSpPr/>
          <p:nvPr/>
        </p:nvSpPr>
        <p:spPr>
          <a:xfrm>
            <a:off x="6096000" y="3438671"/>
            <a:ext cx="436736" cy="17425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Conditional/Ternary Operator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conditional </a:t>
            </a:r>
            <a:r>
              <a:rPr lang="en-US" dirty="0"/>
              <a:t>operator is a shorthand version of an </a:t>
            </a:r>
            <a:r>
              <a:rPr lang="en-US" dirty="0">
                <a:solidFill>
                  <a:srgbClr val="C00000"/>
                </a:solidFill>
              </a:rPr>
              <a:t>if-else</a:t>
            </a:r>
            <a:r>
              <a:rPr lang="en-US" dirty="0"/>
              <a:t> condition.</a:t>
            </a:r>
          </a:p>
          <a:p>
            <a:r>
              <a:rPr lang="en-US" dirty="0"/>
              <a:t>There are two types of </a:t>
            </a:r>
            <a:r>
              <a:rPr lang="en-US" dirty="0">
                <a:solidFill>
                  <a:srgbClr val="C00000"/>
                </a:solidFill>
              </a:rPr>
              <a:t>conditional </a:t>
            </a:r>
            <a:r>
              <a:rPr lang="en-US" dirty="0"/>
              <a:t>operator syntax in Dart.</a:t>
            </a:r>
          </a:p>
          <a:p>
            <a:r>
              <a:rPr lang="en-US" dirty="0"/>
              <a:t>One with a </a:t>
            </a:r>
            <a:r>
              <a:rPr lang="en-US" dirty="0">
                <a:solidFill>
                  <a:srgbClr val="C00000"/>
                </a:solidFill>
              </a:rPr>
              <a:t>null safety </a:t>
            </a:r>
            <a:r>
              <a:rPr lang="en-US" dirty="0"/>
              <a:t>check and the other is the same old one we encounter normally.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syntax implies that if a certain condition evaluates to true then we evaluate the </a:t>
            </a:r>
            <a:r>
              <a:rPr lang="en-US" dirty="0" err="1"/>
              <a:t>expressionOne</a:t>
            </a:r>
            <a:r>
              <a:rPr lang="en-US" dirty="0"/>
              <a:t> first and then the </a:t>
            </a:r>
            <a:r>
              <a:rPr lang="en-US" dirty="0" err="1"/>
              <a:t>expressionTwo</a:t>
            </a:r>
            <a:r>
              <a:rPr lang="en-US" dirty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9398" y="2197018"/>
            <a:ext cx="4683861" cy="669359"/>
            <a:chOff x="489398" y="2197190"/>
            <a:chExt cx="4683861" cy="669359"/>
          </a:xfrm>
        </p:grpSpPr>
        <p:sp>
          <p:nvSpPr>
            <p:cNvPr id="20" name="Rectangle 19"/>
            <p:cNvSpPr/>
            <p:nvPr/>
          </p:nvSpPr>
          <p:spPr>
            <a:xfrm>
              <a:off x="901520" y="2531700"/>
              <a:ext cx="4271739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myObject</a:t>
              </a:r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?.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someProperty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398" y="2531698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489398" y="219719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9398" y="3891763"/>
            <a:ext cx="7077729" cy="1452630"/>
            <a:chOff x="489398" y="3891763"/>
            <a:chExt cx="7077729" cy="1452630"/>
          </a:xfrm>
        </p:grpSpPr>
        <p:sp>
          <p:nvSpPr>
            <p:cNvPr id="23" name="Rectangle 22"/>
            <p:cNvSpPr/>
            <p:nvPr/>
          </p:nvSpPr>
          <p:spPr>
            <a:xfrm>
              <a:off x="901519" y="4226273"/>
              <a:ext cx="6665608" cy="1118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10;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== 10 ?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("Answer is 10") :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(“Invalid!”);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9398" y="4226270"/>
              <a:ext cx="412123" cy="1118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489398" y="389176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68229" y="3891763"/>
            <a:ext cx="3695092" cy="669356"/>
            <a:chOff x="6722529" y="3891763"/>
            <a:chExt cx="3695092" cy="669356"/>
          </a:xfrm>
        </p:grpSpPr>
        <p:sp>
          <p:nvSpPr>
            <p:cNvPr id="26" name="Rectangle 25"/>
            <p:cNvSpPr/>
            <p:nvPr/>
          </p:nvSpPr>
          <p:spPr>
            <a:xfrm>
              <a:off x="7159265" y="4226270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Answer is 10</a:t>
              </a:r>
            </a:p>
          </p:txBody>
        </p:sp>
        <p:sp>
          <p:nvSpPr>
            <p:cNvPr id="28" name="Round Same Side Corner Rectangle 27"/>
            <p:cNvSpPr/>
            <p:nvPr/>
          </p:nvSpPr>
          <p:spPr>
            <a:xfrm>
              <a:off x="6722529" y="389176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93A5E58-97DE-F07E-71C4-18485DD70846}"/>
              </a:ext>
            </a:extLst>
          </p:cNvPr>
          <p:cNvSpPr/>
          <p:nvPr/>
        </p:nvSpPr>
        <p:spPr>
          <a:xfrm>
            <a:off x="7668229" y="4226269"/>
            <a:ext cx="436736" cy="3348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14FC6C-5B6C-48FC-06A3-D822478D7E93}"/>
              </a:ext>
            </a:extLst>
          </p:cNvPr>
          <p:cNvGrpSpPr/>
          <p:nvPr/>
        </p:nvGrpSpPr>
        <p:grpSpPr>
          <a:xfrm>
            <a:off x="6096001" y="2197074"/>
            <a:ext cx="5606601" cy="669359"/>
            <a:chOff x="489398" y="2197190"/>
            <a:chExt cx="5606601" cy="6693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01F7A5-E8CD-453A-F77D-1D5D65F49691}"/>
                </a:ext>
              </a:extLst>
            </p:cNvPr>
            <p:cNvSpPr/>
            <p:nvPr/>
          </p:nvSpPr>
          <p:spPr>
            <a:xfrm>
              <a:off x="901520" y="2531700"/>
              <a:ext cx="5194479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condition </a:t>
              </a:r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?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expressionOne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expressionTwo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8AFC49-2FCE-3FC3-0B34-E83C61105BCC}"/>
                </a:ext>
              </a:extLst>
            </p:cNvPr>
            <p:cNvSpPr/>
            <p:nvPr/>
          </p:nvSpPr>
          <p:spPr>
            <a:xfrm>
              <a:off x="489398" y="2531698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7" name="Round Same Side Corner Rectangle 21">
              <a:extLst>
                <a:ext uri="{FF2B5EF4-FFF2-40B4-BE49-F238E27FC236}">
                  <a16:creationId xmlns:a16="http://schemas.microsoft.com/office/drawing/2014/main" id="{5E3D8C11-2B1E-8EE5-D372-586F20D3B24A}"/>
                </a:ext>
              </a:extLst>
            </p:cNvPr>
            <p:cNvSpPr/>
            <p:nvPr/>
          </p:nvSpPr>
          <p:spPr>
            <a:xfrm>
              <a:off x="489398" y="219719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6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Increment/Decrement Operators</a:t>
            </a:r>
            <a:endParaRPr dirty="0"/>
          </a:p>
        </p:txBody>
      </p:sp>
      <p:sp>
        <p:nvSpPr>
          <p:cNvPr id="609" name="Google Shape;609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buSzPts val="2200"/>
            </a:pPr>
            <a:r>
              <a:rPr lang="en-US" sz="2600" dirty="0">
                <a:latin typeface="Roboto Condensed"/>
                <a:ea typeface="Roboto Condensed"/>
                <a:cs typeface="Roboto Condensed"/>
                <a:sym typeface="Roboto Condensed"/>
              </a:rPr>
              <a:t>Increment/Decrement operator is used to increase or decrease value by 1.</a:t>
            </a:r>
            <a:endParaRPr dirty="0"/>
          </a:p>
          <a:p>
            <a:pPr>
              <a:lnSpc>
                <a:spcPct val="100000"/>
              </a:lnSpc>
              <a:buSzPts val="2200"/>
            </a:pPr>
            <a:r>
              <a:rPr lang="en-US" sz="2600" dirty="0">
                <a:latin typeface="Roboto Condensed"/>
                <a:ea typeface="Roboto Condensed"/>
                <a:cs typeface="Roboto Condensed"/>
                <a:sym typeface="Roboto Condensed"/>
              </a:rPr>
              <a:t>It can be used as </a:t>
            </a:r>
            <a:r>
              <a:rPr lang="en-US" sz="2600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prefix</a:t>
            </a:r>
            <a:r>
              <a:rPr lang="en-US" sz="2600" dirty="0">
                <a:latin typeface="Roboto Condensed"/>
                <a:ea typeface="Roboto Condensed"/>
                <a:cs typeface="Roboto Condensed"/>
                <a:sym typeface="Roboto Condensed"/>
              </a:rPr>
              <a:t> or </a:t>
            </a:r>
            <a:r>
              <a:rPr lang="en-US" sz="2600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postfix</a:t>
            </a:r>
            <a:r>
              <a:rPr lang="en-US" sz="2600" dirty="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6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809625" lvl="1" indent="-21272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610" name="Google Shape;610;p38"/>
          <p:cNvGraphicFramePr/>
          <p:nvPr>
            <p:extLst>
              <p:ext uri="{D42A27DB-BD31-4B8C-83A1-F6EECF244321}">
                <p14:modId xmlns:p14="http://schemas.microsoft.com/office/powerpoint/2010/main" val="1500663880"/>
              </p:ext>
            </p:extLst>
          </p:nvPr>
        </p:nvGraphicFramePr>
        <p:xfrm>
          <a:off x="227656" y="2011625"/>
          <a:ext cx="11587400" cy="2834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++var</a:t>
                      </a:r>
                      <a:endParaRPr sz="2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Pre-Increment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Increase var Value by 1. var = var + 1 Expression value is </a:t>
                      </a:r>
                      <a:r>
                        <a:rPr lang="en-US" sz="2200" b="0" dirty="0">
                          <a:solidFill>
                            <a:srgbClr val="C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var+1</a:t>
                      </a:r>
                      <a:endParaRPr sz="2200" b="0" dirty="0">
                        <a:solidFill>
                          <a:srgbClr val="C0000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--var</a:t>
                      </a:r>
                      <a:endParaRPr sz="2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Pre-Decrement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Decrease var Value by 1. var = var - 1 Expression value is </a:t>
                      </a:r>
                      <a:r>
                        <a:rPr lang="en-US" sz="2200" b="0" dirty="0">
                          <a:solidFill>
                            <a:srgbClr val="C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var-1</a:t>
                      </a:r>
                      <a:endParaRPr sz="2200" b="1" dirty="0">
                        <a:solidFill>
                          <a:srgbClr val="C0000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var++</a:t>
                      </a:r>
                      <a:endParaRPr sz="2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Post-Increment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Increase var Value by 1. var = var + 1 Expression value is </a:t>
                      </a:r>
                      <a:r>
                        <a:rPr lang="en-US" sz="2200" b="0" dirty="0">
                          <a:solidFill>
                            <a:srgbClr val="C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</a:t>
                      </a:r>
                      <a:endParaRPr sz="2200" b="0" dirty="0">
                        <a:solidFill>
                          <a:srgbClr val="C0000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var--</a:t>
                      </a:r>
                      <a:endParaRPr sz="2200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Post-Decrement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Decrease var Value by 1. var = var - 1 Expression value is </a:t>
                      </a:r>
                      <a:r>
                        <a:rPr lang="en-US" sz="2200" b="0" dirty="0">
                          <a:solidFill>
                            <a:srgbClr val="C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var</a:t>
                      </a:r>
                      <a:endParaRPr sz="2200" b="0" dirty="0">
                        <a:solidFill>
                          <a:srgbClr val="C0000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WAP to implement increment/decrement operators.</a:t>
            </a:r>
            <a:endParaRPr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B1DF92-D9C0-CF45-7E65-CBDE7EE2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7930927A-96F2-B518-24D9-490659EF4AF1}"/>
              </a:ext>
            </a:extLst>
          </p:cNvPr>
          <p:cNvSpPr/>
          <p:nvPr/>
        </p:nvSpPr>
        <p:spPr>
          <a:xfrm>
            <a:off x="231024" y="847952"/>
            <a:ext cx="4089049" cy="36576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Increment/Decrement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EB9CD-1056-A565-E79F-D24AECDFE59E}"/>
              </a:ext>
            </a:extLst>
          </p:cNvPr>
          <p:cNvSpPr txBox="1"/>
          <p:nvPr/>
        </p:nvSpPr>
        <p:spPr>
          <a:xfrm>
            <a:off x="7020582" y="1221364"/>
            <a:ext cx="4495499" cy="599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The value of num1 is 1 &amp; num2 is 1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The value of num1 is 2 &amp; num2 is 1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2304E0A-4C97-3619-710E-3C1A05205E70}"/>
              </a:ext>
            </a:extLst>
          </p:cNvPr>
          <p:cNvSpPr/>
          <p:nvPr/>
        </p:nvSpPr>
        <p:spPr>
          <a:xfrm>
            <a:off x="6583847" y="858014"/>
            <a:ext cx="1804373" cy="36576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67E4E-083E-B47E-E32D-DBFF5558E0A9}"/>
              </a:ext>
            </a:extLst>
          </p:cNvPr>
          <p:cNvSpPr/>
          <p:nvPr/>
        </p:nvSpPr>
        <p:spPr>
          <a:xfrm>
            <a:off x="700588" y="1214443"/>
            <a:ext cx="5672220" cy="300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</a:rPr>
              <a:t> main() {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 num1=0;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 num2=0;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num2 = ++num1;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("The value of num1 is $num1 &amp; num2 is $num2");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num2 =  num1++;</a:t>
            </a:r>
          </a:p>
          <a:p>
            <a:pPr marL="177800" algn="just">
              <a:spcBef>
                <a:spcPts val="500"/>
              </a:spcBef>
              <a:buSzPts val="2200"/>
            </a:pPr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pt-BR" sz="1600" dirty="0">
                <a:latin typeface="Consolas" panose="020B0609020204030204" pitchFamily="49" charset="0"/>
              </a:rPr>
              <a:t>("The value of num1 is $num1 &amp; num2 is $num2");  </a:t>
            </a:r>
          </a:p>
          <a:p>
            <a:pPr algn="just">
              <a:spcBef>
                <a:spcPts val="500"/>
              </a:spcBef>
              <a:buSzPts val="2200"/>
            </a:pPr>
            <a:r>
              <a:rPr lang="pt-B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38C50-9BA0-A5AA-1FB5-F21FC361C6DB}"/>
              </a:ext>
            </a:extLst>
          </p:cNvPr>
          <p:cNvSpPr/>
          <p:nvPr/>
        </p:nvSpPr>
        <p:spPr>
          <a:xfrm>
            <a:off x="231023" y="1210202"/>
            <a:ext cx="469566" cy="30033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</a:p>
          <a:p>
            <a:pPr indent="-123825" algn="ctr">
              <a:spcBef>
                <a:spcPts val="4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E62B5-A093-BD9B-18AD-277B11984A4B}"/>
              </a:ext>
            </a:extLst>
          </p:cNvPr>
          <p:cNvSpPr/>
          <p:nvPr/>
        </p:nvSpPr>
        <p:spPr>
          <a:xfrm>
            <a:off x="6583846" y="1210201"/>
            <a:ext cx="436736" cy="6108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Type Test Operators</a:t>
            </a:r>
            <a:endParaRPr dirty="0"/>
          </a:p>
        </p:txBody>
      </p:sp>
      <p:sp>
        <p:nvSpPr>
          <p:cNvPr id="623" name="Google Shape;623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1" indent="-265113" algn="just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Wingdings 3" panose="05040102010807070707" pitchFamily="18" charset="2"/>
              <a:buChar char=""/>
            </a:pPr>
            <a:r>
              <a:rPr lang="en-US" dirty="0">
                <a:sym typeface="Roboto Condensed"/>
              </a:rPr>
              <a:t>Type Test operators are useful for checking types at runtime.</a:t>
            </a:r>
            <a:endParaRPr dirty="0"/>
          </a:p>
          <a:p>
            <a:pPr marL="265113" lvl="1" indent="-265113" algn="just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Wingdings 3" panose="05040102010807070707" pitchFamily="18" charset="2"/>
              <a:buChar char=""/>
            </a:pPr>
            <a:endParaRPr dirty="0">
              <a:sym typeface="Roboto Condensed"/>
            </a:endParaRPr>
          </a:p>
          <a:p>
            <a:pPr marL="809625" lvl="1" indent="-21272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809625" lvl="1" indent="-21272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790575" lvl="2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n-US"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790575" lvl="2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n-US"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790575" lvl="2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n-US"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809625" lvl="1" indent="-21272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C00000"/>
              </a:solidFill>
            </a:endParaRPr>
          </a:p>
          <a:p>
            <a:pPr marL="711200" lvl="1" indent="-330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Condensed"/>
              <a:buNone/>
            </a:pPr>
            <a:endParaRPr dirty="0"/>
          </a:p>
        </p:txBody>
      </p:sp>
      <p:graphicFrame>
        <p:nvGraphicFramePr>
          <p:cNvPr id="624" name="Google Shape;624;p40"/>
          <p:cNvGraphicFramePr/>
          <p:nvPr>
            <p:extLst>
              <p:ext uri="{D42A27DB-BD31-4B8C-83A1-F6EECF244321}">
                <p14:modId xmlns:p14="http://schemas.microsoft.com/office/powerpoint/2010/main" val="2917800587"/>
              </p:ext>
            </p:extLst>
          </p:nvPr>
        </p:nvGraphicFramePr>
        <p:xfrm>
          <a:off x="274307" y="1472247"/>
          <a:ext cx="11587400" cy="121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is</a:t>
                      </a:r>
                      <a:endParaRPr sz="2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is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Gives boolean value </a:t>
                      </a:r>
                      <a:r>
                        <a:rPr lang="en-US" sz="2200" b="1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true</a:t>
                      </a: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if the object has a specific type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is!</a:t>
                      </a:r>
                      <a:endParaRPr sz="2200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is not</a:t>
                      </a:r>
                      <a:endParaRPr sz="2200"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Gives </a:t>
                      </a:r>
                      <a:r>
                        <a:rPr lang="en-US" sz="2200" b="0" dirty="0" err="1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boolean</a:t>
                      </a: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value </a:t>
                      </a:r>
                      <a:r>
                        <a:rPr lang="en-US" sz="2200" b="1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false</a:t>
                      </a:r>
                      <a:r>
                        <a:rPr lang="en-US" sz="2200" b="0" dirty="0">
                          <a:solidFill>
                            <a:srgbClr val="10101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if the object has a specific type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D41A9E32-ECEE-75B7-CF37-25F665E8102B}"/>
              </a:ext>
            </a:extLst>
          </p:cNvPr>
          <p:cNvSpPr/>
          <p:nvPr/>
        </p:nvSpPr>
        <p:spPr>
          <a:xfrm>
            <a:off x="274307" y="3033208"/>
            <a:ext cx="2602690" cy="36576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Type Test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189E4-ECD5-E7C9-DDE0-AEEF41B91E37}"/>
              </a:ext>
            </a:extLst>
          </p:cNvPr>
          <p:cNvSpPr txBox="1"/>
          <p:nvPr/>
        </p:nvSpPr>
        <p:spPr>
          <a:xfrm>
            <a:off x="5961634" y="3396558"/>
            <a:ext cx="2379934" cy="599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true</a:t>
            </a:r>
          </a:p>
          <a:p>
            <a:pPr marL="0" lvl="2" indent="0">
              <a:lnSpc>
                <a:spcPct val="90000"/>
              </a:lnSpc>
              <a:spcBef>
                <a:spcPts val="500"/>
              </a:spcBef>
            </a:pPr>
            <a:r>
              <a:rPr lang="en-US" sz="1600" dirty="0">
                <a:solidFill>
                  <a:schemeClr val="dk1"/>
                </a:solidFill>
                <a:latin typeface="Consolas" panose="020B0609020204030204" pitchFamily="49" charset="0"/>
                <a:ea typeface="Roboto Condensed"/>
                <a:sym typeface="Roboto Condensed"/>
              </a:rPr>
              <a:t>false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020ACF0-D00B-E341-4CAB-F8E3B6DBD1B5}"/>
              </a:ext>
            </a:extLst>
          </p:cNvPr>
          <p:cNvSpPr/>
          <p:nvPr/>
        </p:nvSpPr>
        <p:spPr>
          <a:xfrm>
            <a:off x="5501496" y="3033208"/>
            <a:ext cx="1197884" cy="36576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D7A38-33F6-330C-5DDA-9F2911B86E53}"/>
              </a:ext>
            </a:extLst>
          </p:cNvPr>
          <p:cNvSpPr/>
          <p:nvPr/>
        </p:nvSpPr>
        <p:spPr>
          <a:xfrm>
            <a:off x="768277" y="3400103"/>
            <a:ext cx="4587493" cy="174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0163" indent="-30163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 name = "Darshan University";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since = 2009;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(name is String);</a:t>
            </a:r>
          </a:p>
          <a:p>
            <a:pPr marL="354013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</a:rPr>
              <a:t>(since is! int);</a:t>
            </a:r>
          </a:p>
          <a:p>
            <a:pPr marL="123825" indent="-123825" algn="just">
              <a:lnSpc>
                <a:spcPct val="90000"/>
              </a:lnSpc>
              <a:spcBef>
                <a:spcPts val="500"/>
              </a:spcBef>
              <a:buSzPts val="2200"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9CC07-BCEB-4082-63C9-F898EC8CD40A}"/>
              </a:ext>
            </a:extLst>
          </p:cNvPr>
          <p:cNvSpPr/>
          <p:nvPr/>
        </p:nvSpPr>
        <p:spPr>
          <a:xfrm>
            <a:off x="274306" y="3396558"/>
            <a:ext cx="493972" cy="17425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</a:p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</a:p>
          <a:p>
            <a:pPr indent="-123825" algn="ctr">
              <a:spcBef>
                <a:spcPts val="300"/>
              </a:spcBef>
              <a:buSzPts val="2200"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343CD6-88BB-7632-04CD-8BAEEACACB91}"/>
              </a:ext>
            </a:extLst>
          </p:cNvPr>
          <p:cNvSpPr/>
          <p:nvPr/>
        </p:nvSpPr>
        <p:spPr>
          <a:xfrm>
            <a:off x="5513197" y="3396683"/>
            <a:ext cx="436736" cy="5995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Cascade Notation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allows you to perform a sequence of operation on the same element.</a:t>
            </a:r>
          </a:p>
          <a:p>
            <a:r>
              <a:rPr lang="en-US" dirty="0"/>
              <a:t>It allows you to perform multiple methods on the same object. </a:t>
            </a:r>
          </a:p>
          <a:p>
            <a:endParaRPr lang="en-US" dirty="0"/>
          </a:p>
        </p:txBody>
      </p:sp>
      <p:graphicFrame>
        <p:nvGraphicFramePr>
          <p:cNvPr id="5" name="Google Shape;610;p38">
            <a:extLst>
              <a:ext uri="{FF2B5EF4-FFF2-40B4-BE49-F238E27FC236}">
                <a16:creationId xmlns:a16="http://schemas.microsoft.com/office/drawing/2014/main" id="{85398854-91B9-2C23-9E17-45C2DA415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02527"/>
              </p:ext>
            </p:extLst>
          </p:nvPr>
        </p:nvGraphicFramePr>
        <p:xfrm>
          <a:off x="302300" y="1955087"/>
          <a:ext cx="11587400" cy="1133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Cascading Operator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perform multiple methods on the same object.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 fontAlgn="base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Cascade Notation Operators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329" y="762719"/>
            <a:ext cx="6185319" cy="5516784"/>
            <a:chOff x="125329" y="762719"/>
            <a:chExt cx="6185319" cy="5516784"/>
          </a:xfrm>
        </p:grpSpPr>
        <p:sp>
          <p:nvSpPr>
            <p:cNvPr id="6" name="Rectangle 5"/>
            <p:cNvSpPr/>
            <p:nvPr/>
          </p:nvSpPr>
          <p:spPr>
            <a:xfrm>
              <a:off x="537451" y="1097229"/>
              <a:ext cx="5773197" cy="51822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car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set(x, y)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x;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this.b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y;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add()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z 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+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this.b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(z);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Creating objects of class car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car c1 = new car();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car c2 = new car();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329" y="1097226"/>
              <a:ext cx="412123" cy="518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125329" y="7627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03163" y="3429000"/>
            <a:ext cx="3786629" cy="860361"/>
            <a:chOff x="6603163" y="3734530"/>
            <a:chExt cx="3786629" cy="860361"/>
          </a:xfrm>
        </p:grpSpPr>
        <p:sp>
          <p:nvSpPr>
            <p:cNvPr id="10" name="Rectangle 9"/>
            <p:cNvSpPr/>
            <p:nvPr/>
          </p:nvSpPr>
          <p:spPr>
            <a:xfrm>
              <a:off x="7015285" y="4069381"/>
              <a:ext cx="3374507" cy="5255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603163" y="373453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3163" y="762719"/>
            <a:ext cx="5322675" cy="2111110"/>
            <a:chOff x="6603163" y="762719"/>
            <a:chExt cx="5322675" cy="2111110"/>
          </a:xfrm>
        </p:grpSpPr>
        <p:sp>
          <p:nvSpPr>
            <p:cNvPr id="9" name="Rectangle 8"/>
            <p:cNvSpPr/>
            <p:nvPr/>
          </p:nvSpPr>
          <p:spPr>
            <a:xfrm>
              <a:off x="7015286" y="1097228"/>
              <a:ext cx="4910552" cy="177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Without using Cascade Notation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c1.set(1, 2);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c1.add();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Using Cascade Notation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c2..set(3, 4)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..add();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03163" y="1097226"/>
              <a:ext cx="412123" cy="17766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6603163" y="7627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8EDA3F1-95E6-A839-213B-5043FF201E7B}"/>
              </a:ext>
            </a:extLst>
          </p:cNvPr>
          <p:cNvSpPr/>
          <p:nvPr/>
        </p:nvSpPr>
        <p:spPr>
          <a:xfrm>
            <a:off x="6603163" y="3763851"/>
            <a:ext cx="412123" cy="5306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007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Integer Division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(/) allows you to divide the numbers and returns double values.</a:t>
            </a:r>
          </a:p>
          <a:p>
            <a:r>
              <a:rPr lang="en-US" dirty="0"/>
              <a:t>So we can use truncating division operator(~/) operator to return the int type only.</a:t>
            </a:r>
          </a:p>
        </p:txBody>
      </p:sp>
      <p:graphicFrame>
        <p:nvGraphicFramePr>
          <p:cNvPr id="5" name="Google Shape;610;p38">
            <a:extLst>
              <a:ext uri="{FF2B5EF4-FFF2-40B4-BE49-F238E27FC236}">
                <a16:creationId xmlns:a16="http://schemas.microsoft.com/office/drawing/2014/main" id="{424FC226-BA0E-AAB7-A735-2899E2EFE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109053"/>
              </p:ext>
            </p:extLst>
          </p:nvPr>
        </p:nvGraphicFramePr>
        <p:xfrm>
          <a:off x="302300" y="1840187"/>
          <a:ext cx="11587400" cy="2090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Operator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Name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2200" b="1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Division Operator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perform division on numbers.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95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~/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Truncating Division Operator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results in int number by truncating double decimal values.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0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10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A882-0AEA-0136-43A5-B43C8E7B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06C-D809-7578-8D4B-95F7B315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Dart is an </a:t>
            </a:r>
            <a:r>
              <a:rPr lang="en-US" dirty="0">
                <a:solidFill>
                  <a:srgbClr val="C00000"/>
                </a:solidFill>
              </a:rPr>
              <a:t>open-source general-purpose </a:t>
            </a:r>
            <a:r>
              <a:rPr lang="en-US" dirty="0"/>
              <a:t>programming language. </a:t>
            </a:r>
          </a:p>
          <a:p>
            <a:r>
              <a:rPr lang="en-US" dirty="0"/>
              <a:t>It supports application development in both </a:t>
            </a:r>
            <a:r>
              <a:rPr lang="en-US" dirty="0">
                <a:solidFill>
                  <a:srgbClr val="C00000"/>
                </a:solidFill>
              </a:rPr>
              <a:t>client and server-side </a:t>
            </a:r>
            <a:r>
              <a:rPr lang="en-US" dirty="0"/>
              <a:t>contexts. </a:t>
            </a:r>
          </a:p>
          <a:p>
            <a:r>
              <a:rPr lang="en-US" dirty="0"/>
              <a:t>It is particularly popular for the </a:t>
            </a:r>
            <a:r>
              <a:rPr lang="en-US" dirty="0">
                <a:solidFill>
                  <a:srgbClr val="C00000"/>
                </a:solidFill>
              </a:rPr>
              <a:t>development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Android apps, iOS apps, IoT (Internet of Things) devices, and web applications</a:t>
            </a:r>
            <a:r>
              <a:rPr lang="en-US" dirty="0"/>
              <a:t> using the </a:t>
            </a:r>
            <a:r>
              <a:rPr lang="en-US" dirty="0">
                <a:solidFill>
                  <a:srgbClr val="0595E4"/>
                </a:solidFill>
              </a:rPr>
              <a:t>Flutter Framework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syntax</a:t>
            </a:r>
            <a:r>
              <a:rPr lang="en-US" dirty="0"/>
              <a:t> has a strong similarity to </a:t>
            </a:r>
            <a:r>
              <a:rPr lang="en-US" dirty="0">
                <a:solidFill>
                  <a:srgbClr val="C00000"/>
                </a:solidFill>
              </a:rPr>
              <a:t>Java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JavaScript</a:t>
            </a:r>
            <a:r>
              <a:rPr lang="en-US" dirty="0"/>
              <a:t>. </a:t>
            </a:r>
          </a:p>
          <a:p>
            <a:r>
              <a:rPr lang="en-US" dirty="0"/>
              <a:t>Also it is a </a:t>
            </a:r>
            <a:r>
              <a:rPr lang="en-US" dirty="0">
                <a:solidFill>
                  <a:srgbClr val="C00000"/>
                </a:solidFill>
              </a:rPr>
              <a:t>dynamic object-oriented language</a:t>
            </a:r>
            <a:r>
              <a:rPr lang="en-US" dirty="0"/>
              <a:t>.</a:t>
            </a:r>
          </a:p>
          <a:p>
            <a:r>
              <a:rPr lang="en-US" dirty="0"/>
              <a:t>Live </a:t>
            </a:r>
            <a:r>
              <a:rPr lang="en-US" dirty="0">
                <a:solidFill>
                  <a:srgbClr val="C00000"/>
                </a:solidFill>
              </a:rPr>
              <a:t>applications</a:t>
            </a:r>
            <a:r>
              <a:rPr lang="en-US" dirty="0"/>
              <a:t> that have been developed using Dart as the programming language are Google Ads, Google Analytics, The New York Times app, Google Fuchsia OS, </a:t>
            </a:r>
            <a:r>
              <a:rPr lang="en-US" dirty="0" err="1"/>
              <a:t>ebay</a:t>
            </a:r>
            <a:r>
              <a:rPr lang="en-US" dirty="0"/>
              <a:t> Motors app, Hamilton Musical app, BMW app, </a:t>
            </a:r>
            <a:r>
              <a:rPr lang="en-US" dirty="0" err="1"/>
              <a:t>DartPad</a:t>
            </a:r>
            <a:r>
              <a:rPr lang="en-US" dirty="0"/>
              <a:t>, etc.</a:t>
            </a:r>
            <a:endParaRPr lang="en-IN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7B0BA1-C8BD-E69A-6CB3-26DCABD39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067187"/>
              </p:ext>
            </p:extLst>
          </p:nvPr>
        </p:nvGraphicFramePr>
        <p:xfrm>
          <a:off x="459190" y="4530173"/>
          <a:ext cx="10075460" cy="1464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8865">
                  <a:extLst>
                    <a:ext uri="{9D8B030D-6E8A-4147-A177-3AD203B41FA5}">
                      <a16:colId xmlns:a16="http://schemas.microsoft.com/office/drawing/2014/main" val="2321761380"/>
                    </a:ext>
                  </a:extLst>
                </a:gridCol>
                <a:gridCol w="2518865">
                  <a:extLst>
                    <a:ext uri="{9D8B030D-6E8A-4147-A177-3AD203B41FA5}">
                      <a16:colId xmlns:a16="http://schemas.microsoft.com/office/drawing/2014/main" val="211268180"/>
                    </a:ext>
                  </a:extLst>
                </a:gridCol>
                <a:gridCol w="2518865">
                  <a:extLst>
                    <a:ext uri="{9D8B030D-6E8A-4147-A177-3AD203B41FA5}">
                      <a16:colId xmlns:a16="http://schemas.microsoft.com/office/drawing/2014/main" val="1882481526"/>
                    </a:ext>
                  </a:extLst>
                </a:gridCol>
                <a:gridCol w="2518865">
                  <a:extLst>
                    <a:ext uri="{9D8B030D-6E8A-4147-A177-3AD203B41FA5}">
                      <a16:colId xmlns:a16="http://schemas.microsoft.com/office/drawing/2014/main" val="817206230"/>
                    </a:ext>
                  </a:extLst>
                </a:gridCol>
              </a:tblGrid>
              <a:tr h="1464383">
                <a:tc>
                  <a:txBody>
                    <a:bodyPr/>
                    <a:lstStyle/>
                    <a:p>
                      <a:r>
                        <a:rPr lang="en-IN" dirty="0"/>
                        <a:t>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992534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9F7FA668-9339-C338-8C1E-CC8805A5C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518" t="2025" r="10544"/>
          <a:stretch/>
        </p:blipFill>
        <p:spPr>
          <a:xfrm>
            <a:off x="5732999" y="4592820"/>
            <a:ext cx="1421643" cy="1311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C7746F-A41A-A9AA-2CF0-3E02E0B3A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7437" y="4605844"/>
            <a:ext cx="1074135" cy="1339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577CEB-5DC1-7B4A-4224-CFF2A17C59CD}"/>
              </a:ext>
            </a:extLst>
          </p:cNvPr>
          <p:cNvSpPr txBox="1"/>
          <p:nvPr/>
        </p:nvSpPr>
        <p:spPr>
          <a:xfrm>
            <a:off x="131179" y="6295911"/>
            <a:ext cx="34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Note: All Photos by Unknown Author are licensed under CC BY-NC-ND, Gif courtesy: </a:t>
            </a:r>
            <a:r>
              <a:rPr lang="en-IN" sz="900" dirty="0">
                <a:hlinkClick r:id="rId6"/>
              </a:rPr>
              <a:t>https://flutter.dev/showcase</a:t>
            </a:r>
            <a:r>
              <a:rPr lang="en-IN" sz="900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9A8DD5-B9C0-9F75-B48A-193446EBA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51755" y="4530173"/>
            <a:ext cx="2187496" cy="137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EFB83-9001-9696-843F-5B12857119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31338" r="23172"/>
          <a:stretch/>
        </p:blipFill>
        <p:spPr>
          <a:xfrm>
            <a:off x="1486646" y="5330682"/>
            <a:ext cx="960556" cy="902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97DE9-1446-ED0C-EBA6-8C5E8FF35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13" y="5336842"/>
            <a:ext cx="914400" cy="91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4F3F5-9372-5842-ED2F-7F42821527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28" y="5379017"/>
            <a:ext cx="989043" cy="98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7FF99-BC48-576E-3027-2123D527E6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62" y="4592821"/>
            <a:ext cx="1141230" cy="1141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52199-027C-5169-D712-E233FDD0BF7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t="15555" r="10111" b="16320"/>
          <a:stretch/>
        </p:blipFill>
        <p:spPr>
          <a:xfrm>
            <a:off x="10746935" y="4605844"/>
            <a:ext cx="1244839" cy="1038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67A53-F8D2-3D13-5CEE-A924DB20F4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15" y="2181226"/>
            <a:ext cx="2843212" cy="13223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D27150-6206-47ED-403E-54DE2D7711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35" y="5022781"/>
            <a:ext cx="1296358" cy="12963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572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 fontAlgn="base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Integer Division Operator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280" y="949332"/>
            <a:ext cx="8169585" cy="2637304"/>
            <a:chOff x="125329" y="762719"/>
            <a:chExt cx="8169585" cy="2637304"/>
          </a:xfrm>
        </p:grpSpPr>
        <p:sp>
          <p:nvSpPr>
            <p:cNvPr id="6" name="Rectangle 5"/>
            <p:cNvSpPr/>
            <p:nvPr/>
          </p:nvSpPr>
          <p:spPr>
            <a:xfrm>
              <a:off x="537451" y="1097228"/>
              <a:ext cx="7757463" cy="230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int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first = 10;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second = 2;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result;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result = first ~/ second;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(result);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result.runtimeType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//returns object's runtime type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329" y="1097227"/>
              <a:ext cx="412123" cy="23027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125329" y="7627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3280" y="3972663"/>
            <a:ext cx="4198753" cy="860020"/>
            <a:chOff x="125329" y="3786050"/>
            <a:chExt cx="4198753" cy="860020"/>
          </a:xfrm>
        </p:grpSpPr>
        <p:sp>
          <p:nvSpPr>
            <p:cNvPr id="10" name="Rectangle 9"/>
            <p:cNvSpPr/>
            <p:nvPr/>
          </p:nvSpPr>
          <p:spPr>
            <a:xfrm>
              <a:off x="537452" y="4120560"/>
              <a:ext cx="3786630" cy="5255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5329" y="4120558"/>
              <a:ext cx="412123" cy="5255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125329" y="378605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9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Assertion/Bang Operators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Assertion/Bang Operator (!)</a:t>
            </a:r>
          </a:p>
          <a:p>
            <a:pPr lvl="1"/>
            <a:r>
              <a:rPr lang="en-US" dirty="0"/>
              <a:t>It used to inform dart compiler that variable value is not null.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23803" y="1838694"/>
            <a:ext cx="9154480" cy="910644"/>
            <a:chOff x="1078367" y="1689405"/>
            <a:chExt cx="6445644" cy="910644"/>
          </a:xfrm>
        </p:grpSpPr>
        <p:sp>
          <p:nvSpPr>
            <p:cNvPr id="7" name="Rectangle 6"/>
            <p:cNvSpPr/>
            <p:nvPr/>
          </p:nvSpPr>
          <p:spPr>
            <a:xfrm>
              <a:off x="1403086" y="2023916"/>
              <a:ext cx="6120925" cy="576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?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anyNumber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50;</a:t>
              </a:r>
            </a:p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data 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anyNumber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!;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Because the value is not </a:t>
              </a:r>
              <a:r>
                <a:rPr lang="en-US" sz="16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nullable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, this is valid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367" y="2023913"/>
              <a:ext cx="324719" cy="576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1078367" y="168940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2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Null Aware Operator ??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It depicts a conditional statement that is similar to a conditional operator statement.</a:t>
            </a:r>
          </a:p>
          <a:p>
            <a:r>
              <a:rPr lang="en-US" dirty="0"/>
              <a:t>It is used when you want to evaluate and return an expression if another expression resolves to null. It is also called</a:t>
            </a:r>
            <a:r>
              <a:rPr lang="en-US" b="1" dirty="0"/>
              <a:t> </a:t>
            </a:r>
            <a:r>
              <a:rPr lang="en-US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if-null</a:t>
            </a:r>
            <a:r>
              <a:rPr lang="en-US" dirty="0"/>
              <a:t> operator.</a:t>
            </a:r>
          </a:p>
          <a:p>
            <a:r>
              <a:rPr lang="en-US" dirty="0"/>
              <a:t>The null-aware operator is</a:t>
            </a:r>
            <a:r>
              <a:rPr lang="en-US" b="1" dirty="0"/>
              <a:t> ??</a:t>
            </a:r>
            <a:r>
              <a:rPr lang="en-US" dirty="0"/>
              <a:t>, which returns the expression on its left unless that expression’s value is null.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only difference is that in the above syntax if expression1 is not null, then it gets evaluated else expression2 is evaluated.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740" y="2862763"/>
            <a:ext cx="4456089" cy="669359"/>
            <a:chOff x="489397" y="3010161"/>
            <a:chExt cx="4456089" cy="669359"/>
          </a:xfrm>
        </p:grpSpPr>
        <p:sp>
          <p:nvSpPr>
            <p:cNvPr id="20" name="Rectangle 19"/>
            <p:cNvSpPr/>
            <p:nvPr/>
          </p:nvSpPr>
          <p:spPr>
            <a:xfrm>
              <a:off x="901520" y="3344671"/>
              <a:ext cx="404396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expression1 ?? expression2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397" y="3344669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489397" y="301016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3740" y="4589223"/>
            <a:ext cx="5357609" cy="1603954"/>
            <a:chOff x="460179" y="4732452"/>
            <a:chExt cx="5357609" cy="1603954"/>
          </a:xfrm>
        </p:grpSpPr>
        <p:sp>
          <p:nvSpPr>
            <p:cNvPr id="23" name="Rectangle 22"/>
            <p:cNvSpPr/>
            <p:nvPr/>
          </p:nvSpPr>
          <p:spPr>
            <a:xfrm>
              <a:off x="872301" y="5066961"/>
              <a:ext cx="4945487" cy="12694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 = b ?? 'Hello';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(a);</a:t>
              </a:r>
              <a:endParaRPr lang="fr-FR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179" y="5066959"/>
              <a:ext cx="412123" cy="12694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460179" y="473245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62438" y="4589223"/>
            <a:ext cx="3670479" cy="669359"/>
            <a:chOff x="6271769" y="4732452"/>
            <a:chExt cx="3670479" cy="669359"/>
          </a:xfrm>
        </p:grpSpPr>
        <p:sp>
          <p:nvSpPr>
            <p:cNvPr id="26" name="Rectangle 25"/>
            <p:cNvSpPr/>
            <p:nvPr/>
          </p:nvSpPr>
          <p:spPr>
            <a:xfrm>
              <a:off x="6683892" y="5066962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Hello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71769" y="5066960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8" name="Round Same Side Corner Rectangle 27"/>
            <p:cNvSpPr/>
            <p:nvPr/>
          </p:nvSpPr>
          <p:spPr>
            <a:xfrm>
              <a:off x="6271769" y="473245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8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Nullable vs Non-nullable Variables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8C8FAC6-C191-15D7-22A2-752ECF930A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400" y="840217"/>
          <a:ext cx="11634139" cy="12801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1">
                  <a:extLst>
                    <a:ext uri="{9D8B030D-6E8A-4147-A177-3AD203B41FA5}">
                      <a16:colId xmlns:a16="http://schemas.microsoft.com/office/drawing/2014/main" val="2845814441"/>
                    </a:ext>
                  </a:extLst>
                </a:gridCol>
                <a:gridCol w="4609323">
                  <a:extLst>
                    <a:ext uri="{9D8B030D-6E8A-4147-A177-3AD203B41FA5}">
                      <a16:colId xmlns:a16="http://schemas.microsoft.com/office/drawing/2014/main" val="3757859571"/>
                    </a:ext>
                  </a:extLst>
                </a:gridCol>
                <a:gridCol w="4954555">
                  <a:extLst>
                    <a:ext uri="{9D8B030D-6E8A-4147-A177-3AD203B41FA5}">
                      <a16:colId xmlns:a16="http://schemas.microsoft.com/office/drawing/2014/main" val="2112160032"/>
                    </a:ext>
                  </a:extLst>
                </a:gridCol>
              </a:tblGrid>
              <a:tr h="412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 of Comparison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Nullable Variables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Non-nullable Variables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44289"/>
                  </a:ext>
                </a:extLst>
              </a:tr>
              <a:tr h="265027">
                <a:tc>
                  <a:txBody>
                    <a:bodyPr/>
                    <a:lstStyle/>
                    <a:p>
                      <a:pPr marL="0" lvl="1" indent="0" algn="l" fontAlgn="base"/>
                      <a:r>
                        <a:rPr lang="en-US" dirty="0"/>
                        <a:t>Values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/>
                      <a:r>
                        <a:rPr lang="en-US" dirty="0"/>
                        <a:t>A nullable variable can hold either a value or a special value called null.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fontAlgn="base"/>
                      <a:r>
                        <a:rPr lang="en-US" dirty="0"/>
                        <a:t>Non-nullable variables cannot hold null values.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363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D1AB82-86D4-FAE3-4E77-563E1307B925}"/>
              </a:ext>
            </a:extLst>
          </p:cNvPr>
          <p:cNvGraphicFramePr>
            <a:graphicFrameLocks noGrp="1"/>
          </p:cNvGraphicFramePr>
          <p:nvPr/>
        </p:nvGraphicFramePr>
        <p:xfrm>
          <a:off x="234397" y="2120377"/>
          <a:ext cx="11634139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4">
                  <a:extLst>
                    <a:ext uri="{9D8B030D-6E8A-4147-A177-3AD203B41FA5}">
                      <a16:colId xmlns:a16="http://schemas.microsoft.com/office/drawing/2014/main" val="3709699133"/>
                    </a:ext>
                  </a:extLst>
                </a:gridCol>
                <a:gridCol w="4609323">
                  <a:extLst>
                    <a:ext uri="{9D8B030D-6E8A-4147-A177-3AD203B41FA5}">
                      <a16:colId xmlns:a16="http://schemas.microsoft.com/office/drawing/2014/main" val="1220343894"/>
                    </a:ext>
                  </a:extLst>
                </a:gridCol>
                <a:gridCol w="4954552">
                  <a:extLst>
                    <a:ext uri="{9D8B030D-6E8A-4147-A177-3AD203B41FA5}">
                      <a16:colId xmlns:a16="http://schemas.microsoft.com/office/drawing/2014/main" val="2583466860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Declaration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declare a variable as nullable, append a ? to its type.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Declare a variable as non-nullable by omitting the ?. The 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 (Null Assertion Operator)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treats a nullable expression as non-nullable when you’re certain it isn’t null.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211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493D2-B73E-2E8F-0BD9-D007D503BB4A}"/>
              </a:ext>
            </a:extLst>
          </p:cNvPr>
          <p:cNvGraphicFramePr>
            <a:graphicFrameLocks noGrp="1"/>
          </p:cNvGraphicFramePr>
          <p:nvPr/>
        </p:nvGraphicFramePr>
        <p:xfrm>
          <a:off x="234394" y="3309097"/>
          <a:ext cx="11634139" cy="640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7">
                  <a:extLst>
                    <a:ext uri="{9D8B030D-6E8A-4147-A177-3AD203B41FA5}">
                      <a16:colId xmlns:a16="http://schemas.microsoft.com/office/drawing/2014/main" val="3709699133"/>
                    </a:ext>
                  </a:extLst>
                </a:gridCol>
                <a:gridCol w="4609323">
                  <a:extLst>
                    <a:ext uri="{9D8B030D-6E8A-4147-A177-3AD203B41FA5}">
                      <a16:colId xmlns:a16="http://schemas.microsoft.com/office/drawing/2014/main" val="1220343894"/>
                    </a:ext>
                  </a:extLst>
                </a:gridCol>
                <a:gridCol w="4954549">
                  <a:extLst>
                    <a:ext uri="{9D8B030D-6E8A-4147-A177-3AD203B41FA5}">
                      <a16:colId xmlns:a16="http://schemas.microsoft.com/office/drawing/2014/main" val="2583466860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Initialization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Nullable variables default to null,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 they are initialized by default.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Attempting to assign null to a non-nullable variable results in a compile-time error.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211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75AD22-AC97-9530-78E6-447EAD27D2F6}"/>
              </a:ext>
            </a:extLst>
          </p:cNvPr>
          <p:cNvGraphicFramePr>
            <a:graphicFrameLocks noGrp="1"/>
          </p:cNvGraphicFramePr>
          <p:nvPr/>
        </p:nvGraphicFramePr>
        <p:xfrm>
          <a:off x="234391" y="3949177"/>
          <a:ext cx="11634139" cy="20210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70">
                  <a:extLst>
                    <a:ext uri="{9D8B030D-6E8A-4147-A177-3AD203B41FA5}">
                      <a16:colId xmlns:a16="http://schemas.microsoft.com/office/drawing/2014/main" val="3488433870"/>
                    </a:ext>
                  </a:extLst>
                </a:gridCol>
                <a:gridCol w="4637308">
                  <a:extLst>
                    <a:ext uri="{9D8B030D-6E8A-4147-A177-3AD203B41FA5}">
                      <a16:colId xmlns:a16="http://schemas.microsoft.com/office/drawing/2014/main" val="1908463586"/>
                    </a:ext>
                  </a:extLst>
                </a:gridCol>
                <a:gridCol w="4926561">
                  <a:extLst>
                    <a:ext uri="{9D8B030D-6E8A-4147-A177-3AD203B41FA5}">
                      <a16:colId xmlns:a16="http://schemas.microsoft.com/office/drawing/2014/main" val="919337361"/>
                    </a:ext>
                  </a:extLst>
                </a:gridCol>
              </a:tblGrid>
              <a:tr h="2021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int?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aNullableInt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null;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String? Name; //also assigned null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2: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String?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nullableValue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nullableValue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?? 'Default’);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// Output: Default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20; // Inferred to be an int. cannot assign a value of null to default variable types.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2: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int?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someValue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30;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data =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someValue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!; // Valid because it's non-null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29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0EFF5-F803-DD73-3007-71241CE2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Null Safety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4C9587-AA46-288F-D1BE-9259DA05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dirty="0"/>
              <a:t>Benefits of Null Safety: </a:t>
            </a:r>
          </a:p>
          <a:p>
            <a:pPr lvl="1" algn="l" fontAlgn="base"/>
            <a:r>
              <a:rPr lang="en-US" dirty="0"/>
              <a:t>Null safety helps catch null reference errors at compile time, reducing runtime failures. </a:t>
            </a:r>
          </a:p>
          <a:p>
            <a:pPr lvl="1" algn="l" fontAlgn="base"/>
            <a:r>
              <a:rPr lang="en-US" dirty="0"/>
              <a:t>It ensures that variables are either definitely assigned or explicitly marked as nullable. </a:t>
            </a:r>
          </a:p>
          <a:p>
            <a:pPr lvl="1" algn="l" fontAlgn="base"/>
            <a:r>
              <a:rPr lang="en-US" dirty="0"/>
              <a:t>Developers can write safer code and avoid unexpected null-related issues. </a:t>
            </a:r>
          </a:p>
          <a:p>
            <a:pPr algn="l" rtl="0" fontAlgn="base"/>
            <a:r>
              <a:rPr lang="en-US" dirty="0"/>
              <a:t>Remember, null safety is a significant improvement in Dart, making it more robust and reliable for developers. </a:t>
            </a:r>
          </a:p>
          <a:p>
            <a:pPr algn="l" rtl="0" fontAlgn="base"/>
            <a:r>
              <a:rPr lang="en-US" dirty="0"/>
              <a:t>If you encounter any null-related issues, the type checker will guide you toward better code practices.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611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Decision Making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1052A7-9989-1B5A-6550-3E95926AF04D}"/>
              </a:ext>
            </a:extLst>
          </p:cNvPr>
          <p:cNvGrpSpPr/>
          <p:nvPr/>
        </p:nvGrpSpPr>
        <p:grpSpPr>
          <a:xfrm>
            <a:off x="1513727" y="757774"/>
            <a:ext cx="9164546" cy="5649660"/>
            <a:chOff x="1513727" y="757774"/>
            <a:chExt cx="9164546" cy="56496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E0CB0E-9394-DA32-2D15-A11F109F217E}"/>
                </a:ext>
              </a:extLst>
            </p:cNvPr>
            <p:cNvSpPr/>
            <p:nvPr/>
          </p:nvSpPr>
          <p:spPr>
            <a:xfrm>
              <a:off x="1513727" y="757774"/>
              <a:ext cx="9164546" cy="5649660"/>
            </a:xfrm>
            <a:custGeom>
              <a:avLst/>
              <a:gdLst>
                <a:gd name="connsiteX0" fmla="*/ 0 w 9164546"/>
                <a:gd name="connsiteY0" fmla="*/ 2824830 h 5649660"/>
                <a:gd name="connsiteX1" fmla="*/ 4582273 w 9164546"/>
                <a:gd name="connsiteY1" fmla="*/ 0 h 5649660"/>
                <a:gd name="connsiteX2" fmla="*/ 9164546 w 9164546"/>
                <a:gd name="connsiteY2" fmla="*/ 2824830 h 5649660"/>
                <a:gd name="connsiteX3" fmla="*/ 4582273 w 9164546"/>
                <a:gd name="connsiteY3" fmla="*/ 5649660 h 5649660"/>
                <a:gd name="connsiteX4" fmla="*/ 0 w 9164546"/>
                <a:gd name="connsiteY4" fmla="*/ 2824830 h 56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4546" h="5649660">
                  <a:moveTo>
                    <a:pt x="0" y="2824830"/>
                  </a:moveTo>
                  <a:cubicBezTo>
                    <a:pt x="0" y="1264719"/>
                    <a:pt x="2051554" y="0"/>
                    <a:pt x="4582273" y="0"/>
                  </a:cubicBezTo>
                  <a:cubicBezTo>
                    <a:pt x="7112992" y="0"/>
                    <a:pt x="9164546" y="1264719"/>
                    <a:pt x="9164546" y="2824830"/>
                  </a:cubicBezTo>
                  <a:cubicBezTo>
                    <a:pt x="9164546" y="4384941"/>
                    <a:pt x="7112992" y="5649660"/>
                    <a:pt x="4582273" y="5649660"/>
                  </a:cubicBezTo>
                  <a:cubicBezTo>
                    <a:pt x="2051554" y="5649660"/>
                    <a:pt x="0" y="4384941"/>
                    <a:pt x="0" y="2824830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3043" tIns="580188" rIns="2333044" bIns="4421958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Decision-making statements allow programmers to choose which </a:t>
              </a:r>
              <a:r>
                <a:rPr lang="en-US" sz="2200" b="1" kern="1200" dirty="0"/>
                <a:t>statement</a:t>
              </a:r>
              <a:r>
                <a:rPr lang="en-US" sz="2200" kern="1200" dirty="0"/>
                <a:t> should be executed under </a:t>
              </a:r>
              <a:r>
                <a:rPr lang="en-US" sz="2200" b="1" kern="1200" dirty="0"/>
                <a:t>different conditions</a:t>
              </a:r>
              <a:r>
                <a:rPr lang="en-US" sz="2200" kern="1200" dirty="0"/>
                <a:t>.</a:t>
              </a:r>
              <a:endParaRPr lang="en-IN" sz="2200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FEF111-75C9-98A7-92CD-A3887D90AFC7}"/>
                </a:ext>
              </a:extLst>
            </p:cNvPr>
            <p:cNvSpPr/>
            <p:nvPr/>
          </p:nvSpPr>
          <p:spPr>
            <a:xfrm>
              <a:off x="3942447" y="2344404"/>
              <a:ext cx="4307106" cy="3912101"/>
            </a:xfrm>
            <a:custGeom>
              <a:avLst/>
              <a:gdLst>
                <a:gd name="connsiteX0" fmla="*/ 0 w 4307106"/>
                <a:gd name="connsiteY0" fmla="*/ 1956051 h 3912101"/>
                <a:gd name="connsiteX1" fmla="*/ 2153553 w 4307106"/>
                <a:gd name="connsiteY1" fmla="*/ 0 h 3912101"/>
                <a:gd name="connsiteX2" fmla="*/ 4307106 w 4307106"/>
                <a:gd name="connsiteY2" fmla="*/ 1956051 h 3912101"/>
                <a:gd name="connsiteX3" fmla="*/ 2153553 w 4307106"/>
                <a:gd name="connsiteY3" fmla="*/ 3912102 h 3912101"/>
                <a:gd name="connsiteX4" fmla="*/ 0 w 4307106"/>
                <a:gd name="connsiteY4" fmla="*/ 1956051 h 391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7106" h="3912101">
                  <a:moveTo>
                    <a:pt x="0" y="1956051"/>
                  </a:moveTo>
                  <a:cubicBezTo>
                    <a:pt x="0" y="875754"/>
                    <a:pt x="964179" y="0"/>
                    <a:pt x="2153553" y="0"/>
                  </a:cubicBezTo>
                  <a:cubicBezTo>
                    <a:pt x="3342927" y="0"/>
                    <a:pt x="4307106" y="875754"/>
                    <a:pt x="4307106" y="1956051"/>
                  </a:cubicBezTo>
                  <a:cubicBezTo>
                    <a:pt x="4307106" y="3036348"/>
                    <a:pt x="3342927" y="3912102"/>
                    <a:pt x="2153553" y="3912102"/>
                  </a:cubicBezTo>
                  <a:cubicBezTo>
                    <a:pt x="964179" y="3912102"/>
                    <a:pt x="0" y="3036348"/>
                    <a:pt x="0" y="1956051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7225" tIns="1134490" rIns="787225" bIns="1134489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Types of Decision Making statements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800" kern="1200" dirty="0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CF9BA6-B9A4-C5CE-7595-8DB7C580C9D0}"/>
              </a:ext>
            </a:extLst>
          </p:cNvPr>
          <p:cNvSpPr/>
          <p:nvPr/>
        </p:nvSpPr>
        <p:spPr>
          <a:xfrm>
            <a:off x="6540760" y="3429000"/>
            <a:ext cx="1521655" cy="423979"/>
          </a:xfrm>
          <a:custGeom>
            <a:avLst/>
            <a:gdLst>
              <a:gd name="connsiteX0" fmla="*/ 0 w 1521655"/>
              <a:gd name="connsiteY0" fmla="*/ 0 h 423979"/>
              <a:gd name="connsiteX1" fmla="*/ 1521655 w 1521655"/>
              <a:gd name="connsiteY1" fmla="*/ 0 h 423979"/>
              <a:gd name="connsiteX2" fmla="*/ 1521655 w 1521655"/>
              <a:gd name="connsiteY2" fmla="*/ 423979 h 423979"/>
              <a:gd name="connsiteX3" fmla="*/ 0 w 1521655"/>
              <a:gd name="connsiteY3" fmla="*/ 423979 h 423979"/>
              <a:gd name="connsiteX4" fmla="*/ 0 w 1521655"/>
              <a:gd name="connsiteY4" fmla="*/ 0 h 42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655" h="423979">
                <a:moveTo>
                  <a:pt x="0" y="0"/>
                </a:moveTo>
                <a:lnTo>
                  <a:pt x="1521655" y="0"/>
                </a:lnTo>
                <a:lnTo>
                  <a:pt x="1521655" y="423979"/>
                </a:lnTo>
                <a:lnTo>
                  <a:pt x="0" y="423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22860" rIns="22860" bIns="22860" numCol="1" spcCol="127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n/>
                <a:solidFill>
                  <a:schemeClr val="accent3"/>
                </a:solidFill>
              </a:rPr>
              <a:t>if statement</a:t>
            </a:r>
            <a:endParaRPr lang="en-IN" sz="1800" b="1" kern="1200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2846BB-2454-BE8D-6A65-771DD099F0CE}"/>
              </a:ext>
            </a:extLst>
          </p:cNvPr>
          <p:cNvSpPr/>
          <p:nvPr/>
        </p:nvSpPr>
        <p:spPr>
          <a:xfrm>
            <a:off x="6550985" y="3852979"/>
            <a:ext cx="885517" cy="423979"/>
          </a:xfrm>
          <a:custGeom>
            <a:avLst/>
            <a:gdLst>
              <a:gd name="connsiteX0" fmla="*/ 0 w 885517"/>
              <a:gd name="connsiteY0" fmla="*/ 0 h 423979"/>
              <a:gd name="connsiteX1" fmla="*/ 885517 w 885517"/>
              <a:gd name="connsiteY1" fmla="*/ 0 h 423979"/>
              <a:gd name="connsiteX2" fmla="*/ 885517 w 885517"/>
              <a:gd name="connsiteY2" fmla="*/ 423979 h 423979"/>
              <a:gd name="connsiteX3" fmla="*/ 0 w 885517"/>
              <a:gd name="connsiteY3" fmla="*/ 423979 h 423979"/>
              <a:gd name="connsiteX4" fmla="*/ 0 w 885517"/>
              <a:gd name="connsiteY4" fmla="*/ 0 h 42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517" h="423979">
                <a:moveTo>
                  <a:pt x="0" y="0"/>
                </a:moveTo>
                <a:lnTo>
                  <a:pt x="885517" y="0"/>
                </a:lnTo>
                <a:lnTo>
                  <a:pt x="885517" y="423979"/>
                </a:lnTo>
                <a:lnTo>
                  <a:pt x="0" y="423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22860" rIns="22860" bIns="22860" numCol="1" spcCol="127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n/>
                <a:solidFill>
                  <a:schemeClr val="accent3"/>
                </a:solidFill>
              </a:rPr>
              <a:t>if-else</a:t>
            </a:r>
            <a:endParaRPr lang="en-IN" sz="1800" b="1" kern="1200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2A27CD-B5F8-4016-B8B0-CB5012BD74F2}"/>
              </a:ext>
            </a:extLst>
          </p:cNvPr>
          <p:cNvSpPr/>
          <p:nvPr/>
        </p:nvSpPr>
        <p:spPr>
          <a:xfrm>
            <a:off x="6545205" y="4267627"/>
            <a:ext cx="1960735" cy="423979"/>
          </a:xfrm>
          <a:custGeom>
            <a:avLst/>
            <a:gdLst>
              <a:gd name="connsiteX0" fmla="*/ 0 w 1960735"/>
              <a:gd name="connsiteY0" fmla="*/ 0 h 423979"/>
              <a:gd name="connsiteX1" fmla="*/ 1960735 w 1960735"/>
              <a:gd name="connsiteY1" fmla="*/ 0 h 423979"/>
              <a:gd name="connsiteX2" fmla="*/ 1960735 w 1960735"/>
              <a:gd name="connsiteY2" fmla="*/ 423979 h 423979"/>
              <a:gd name="connsiteX3" fmla="*/ 0 w 1960735"/>
              <a:gd name="connsiteY3" fmla="*/ 423979 h 423979"/>
              <a:gd name="connsiteX4" fmla="*/ 0 w 1960735"/>
              <a:gd name="connsiteY4" fmla="*/ 0 h 42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735" h="423979">
                <a:moveTo>
                  <a:pt x="0" y="0"/>
                </a:moveTo>
                <a:lnTo>
                  <a:pt x="1960735" y="0"/>
                </a:lnTo>
                <a:lnTo>
                  <a:pt x="1960735" y="423979"/>
                </a:lnTo>
                <a:lnTo>
                  <a:pt x="0" y="423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22860" rIns="22860" bIns="22860" numCol="1" spcCol="127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n/>
                <a:solidFill>
                  <a:schemeClr val="accent3"/>
                </a:solidFill>
              </a:rPr>
              <a:t>if else if</a:t>
            </a:r>
            <a:endParaRPr lang="en-IN" sz="1800" b="1" kern="1200" dirty="0">
              <a:ln/>
              <a:solidFill>
                <a:schemeClr val="accent3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2F39E8-AFCB-EE86-6888-D47CC01C3BDE}"/>
              </a:ext>
            </a:extLst>
          </p:cNvPr>
          <p:cNvSpPr/>
          <p:nvPr/>
        </p:nvSpPr>
        <p:spPr>
          <a:xfrm>
            <a:off x="6550869" y="4710270"/>
            <a:ext cx="1352154" cy="423979"/>
          </a:xfrm>
          <a:custGeom>
            <a:avLst/>
            <a:gdLst>
              <a:gd name="connsiteX0" fmla="*/ 0 w 1352154"/>
              <a:gd name="connsiteY0" fmla="*/ 0 h 423979"/>
              <a:gd name="connsiteX1" fmla="*/ 1352154 w 1352154"/>
              <a:gd name="connsiteY1" fmla="*/ 0 h 423979"/>
              <a:gd name="connsiteX2" fmla="*/ 1352154 w 1352154"/>
              <a:gd name="connsiteY2" fmla="*/ 423979 h 423979"/>
              <a:gd name="connsiteX3" fmla="*/ 0 w 1352154"/>
              <a:gd name="connsiteY3" fmla="*/ 423979 h 423979"/>
              <a:gd name="connsiteX4" fmla="*/ 0 w 1352154"/>
              <a:gd name="connsiteY4" fmla="*/ 0 h 42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154" h="423979">
                <a:moveTo>
                  <a:pt x="0" y="0"/>
                </a:moveTo>
                <a:lnTo>
                  <a:pt x="1352154" y="0"/>
                </a:lnTo>
                <a:lnTo>
                  <a:pt x="1352154" y="423979"/>
                </a:lnTo>
                <a:lnTo>
                  <a:pt x="0" y="423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22860" rIns="22860" bIns="22860" numCol="1" spcCol="127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n/>
                <a:solidFill>
                  <a:schemeClr val="accent3"/>
                </a:solidFill>
              </a:rPr>
              <a:t>switch case</a:t>
            </a:r>
            <a:endParaRPr lang="en-IN" sz="1800" b="1" kern="1200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3FF072-A4E5-517C-AD55-A094A1C7669C}"/>
              </a:ext>
            </a:extLst>
          </p:cNvPr>
          <p:cNvSpPr/>
          <p:nvPr/>
        </p:nvSpPr>
        <p:spPr>
          <a:xfrm>
            <a:off x="4444988" y="4019912"/>
            <a:ext cx="1772736" cy="177273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6041733"/>
              <a:satOff val="-50000"/>
              <a:lumOff val="10000"/>
              <a:alphaOff val="0"/>
            </a:schemeClr>
          </a:fillRef>
          <a:effectRef idx="0">
            <a:schemeClr val="accent2">
              <a:hueOff val="-6041733"/>
              <a:satOff val="-50000"/>
              <a:lumOff val="1000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7E6A8B-418E-8000-9E60-6DDBAAAA4B9A}"/>
              </a:ext>
            </a:extLst>
          </p:cNvPr>
          <p:cNvSpPr/>
          <p:nvPr/>
        </p:nvSpPr>
        <p:spPr>
          <a:xfrm>
            <a:off x="4698342" y="4273265"/>
            <a:ext cx="1266029" cy="1266029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4027822"/>
              <a:satOff val="-33333"/>
              <a:lumOff val="6667"/>
              <a:alphaOff val="0"/>
            </a:schemeClr>
          </a:fillRef>
          <a:effectRef idx="0">
            <a:schemeClr val="accent2">
              <a:hueOff val="-4027822"/>
              <a:satOff val="-33333"/>
              <a:lumOff val="6667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DBEFCC-2926-3C73-C67D-9880B6029046}"/>
              </a:ext>
            </a:extLst>
          </p:cNvPr>
          <p:cNvSpPr/>
          <p:nvPr/>
        </p:nvSpPr>
        <p:spPr>
          <a:xfrm>
            <a:off x="4951548" y="4526471"/>
            <a:ext cx="759617" cy="759617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2013911"/>
              <a:satOff val="-16667"/>
              <a:lumOff val="3333"/>
              <a:alphaOff val="0"/>
            </a:schemeClr>
          </a:fillRef>
          <a:effectRef idx="0">
            <a:schemeClr val="accent2">
              <a:hueOff val="-2013911"/>
              <a:satOff val="-16667"/>
              <a:lumOff val="3333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EE6586-63A5-2118-98C8-7885C3DD1238}"/>
              </a:ext>
            </a:extLst>
          </p:cNvPr>
          <p:cNvSpPr/>
          <p:nvPr/>
        </p:nvSpPr>
        <p:spPr>
          <a:xfrm>
            <a:off x="5204754" y="4779677"/>
            <a:ext cx="253205" cy="25320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F35CFA18-F620-9BEE-EDED-BDC49E449FA5}"/>
              </a:ext>
            </a:extLst>
          </p:cNvPr>
          <p:cNvSpPr/>
          <p:nvPr/>
        </p:nvSpPr>
        <p:spPr>
          <a:xfrm>
            <a:off x="6291589" y="3640989"/>
            <a:ext cx="22159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389AE4E2-705C-6624-6768-3178EB0DB680}"/>
              </a:ext>
            </a:extLst>
          </p:cNvPr>
          <p:cNvSpPr/>
          <p:nvPr/>
        </p:nvSpPr>
        <p:spPr>
          <a:xfrm rot="5400000">
            <a:off x="5177719" y="3780592"/>
            <a:ext cx="1252733" cy="975005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0481B37C-66F1-4802-261F-99CB40EEB0ED}"/>
              </a:ext>
            </a:extLst>
          </p:cNvPr>
          <p:cNvSpPr/>
          <p:nvPr/>
        </p:nvSpPr>
        <p:spPr>
          <a:xfrm>
            <a:off x="6291589" y="4064969"/>
            <a:ext cx="22159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F83F576C-7321-6187-756B-1652646F0C2E}"/>
              </a:ext>
            </a:extLst>
          </p:cNvPr>
          <p:cNvSpPr/>
          <p:nvPr/>
        </p:nvSpPr>
        <p:spPr>
          <a:xfrm rot="5400000">
            <a:off x="5394584" y="4197629"/>
            <a:ext cx="1028778" cy="76375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A96D1BBF-440F-1B55-76EC-7EE24947EF07}"/>
              </a:ext>
            </a:extLst>
          </p:cNvPr>
          <p:cNvSpPr/>
          <p:nvPr/>
        </p:nvSpPr>
        <p:spPr>
          <a:xfrm>
            <a:off x="6291589" y="4488948"/>
            <a:ext cx="22159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78879C07-BFCE-1B8E-732F-F9AE8A315A64}"/>
              </a:ext>
            </a:extLst>
          </p:cNvPr>
          <p:cNvSpPr/>
          <p:nvPr/>
        </p:nvSpPr>
        <p:spPr>
          <a:xfrm rot="5400000">
            <a:off x="5604506" y="4586301"/>
            <a:ext cx="784731" cy="58943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2CB5612A-7E3E-855C-EE53-9150B97E4379}"/>
              </a:ext>
            </a:extLst>
          </p:cNvPr>
          <p:cNvSpPr/>
          <p:nvPr/>
        </p:nvSpPr>
        <p:spPr>
          <a:xfrm>
            <a:off x="6291589" y="4912928"/>
            <a:ext cx="221592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83897323-F7AB-5A60-B084-AB1C81CAB0F1}"/>
              </a:ext>
            </a:extLst>
          </p:cNvPr>
          <p:cNvSpPr/>
          <p:nvPr/>
        </p:nvSpPr>
        <p:spPr>
          <a:xfrm rot="5400000">
            <a:off x="5814930" y="4976510"/>
            <a:ext cx="539384" cy="411865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7175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if statement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if statement checks the given condition and if it returns true, the block of code is executed. If not, it disregards the block of code.</a:t>
            </a:r>
          </a:p>
          <a:p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0761" y="1744013"/>
            <a:ext cx="4700656" cy="1401991"/>
            <a:chOff x="515156" y="1904268"/>
            <a:chExt cx="3966693" cy="1401991"/>
          </a:xfrm>
        </p:grpSpPr>
        <p:sp>
          <p:nvSpPr>
            <p:cNvPr id="4" name="Rectangle 3"/>
            <p:cNvSpPr/>
            <p:nvPr/>
          </p:nvSpPr>
          <p:spPr>
            <a:xfrm>
              <a:off x="927279" y="2238778"/>
              <a:ext cx="3554570" cy="1067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 condition 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statement(s) to be executed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15156" y="2238776"/>
              <a:ext cx="412123" cy="10674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515156" y="190426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0761" y="3456725"/>
            <a:ext cx="6015353" cy="2102868"/>
            <a:chOff x="450761" y="3679746"/>
            <a:chExt cx="5125791" cy="2102868"/>
          </a:xfrm>
        </p:grpSpPr>
        <p:sp>
          <p:nvSpPr>
            <p:cNvPr id="7" name="Rectangle 6"/>
            <p:cNvSpPr/>
            <p:nvPr/>
          </p:nvSpPr>
          <p:spPr>
            <a:xfrm>
              <a:off x="862884" y="4014256"/>
              <a:ext cx="4713668" cy="1768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 = 8;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Condition is true</a:t>
              </a:r>
            </a:p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(a &gt; 5)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" $a is greater than 5"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761" y="4014254"/>
              <a:ext cx="412123" cy="17683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50761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05579" y="3456553"/>
            <a:ext cx="3670479" cy="669359"/>
            <a:chOff x="5909257" y="3679746"/>
            <a:chExt cx="3670479" cy="669359"/>
          </a:xfrm>
        </p:grpSpPr>
        <p:sp>
          <p:nvSpPr>
            <p:cNvPr id="10" name="Rectangle 9"/>
            <p:cNvSpPr/>
            <p:nvPr/>
          </p:nvSpPr>
          <p:spPr>
            <a:xfrm>
              <a:off x="6321380" y="4014256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 is greater than 5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257" y="4014254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909257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82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if-else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if-else statement tests the condition and, if it is true, it executes the if-block. But if it is not, the else block is executed.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5156" y="1581107"/>
            <a:ext cx="3966693" cy="1895000"/>
            <a:chOff x="515156" y="1630519"/>
            <a:chExt cx="3966693" cy="1895000"/>
          </a:xfrm>
        </p:grpSpPr>
        <p:sp>
          <p:nvSpPr>
            <p:cNvPr id="4" name="Rectangle 3"/>
            <p:cNvSpPr/>
            <p:nvPr/>
          </p:nvSpPr>
          <p:spPr>
            <a:xfrm>
              <a:off x="927279" y="1965029"/>
              <a:ext cx="3554570" cy="1560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 condition 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if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else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15156" y="1965027"/>
              <a:ext cx="412123" cy="15604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515156" y="16305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265" y="3561259"/>
            <a:ext cx="6109579" cy="2892750"/>
            <a:chOff x="515156" y="3643361"/>
            <a:chExt cx="5125791" cy="2892750"/>
          </a:xfrm>
        </p:grpSpPr>
        <p:sp>
          <p:nvSpPr>
            <p:cNvPr id="7" name="Rectangle 6"/>
            <p:cNvSpPr/>
            <p:nvPr/>
          </p:nvSpPr>
          <p:spPr>
            <a:xfrm>
              <a:off x="927279" y="3977870"/>
              <a:ext cx="4713668" cy="25582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a= 15;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(a &gt; 10)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This will be printed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("The condition is true");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This will not be printed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("The condition is false");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5156" y="3977869"/>
              <a:ext cx="412123" cy="25582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515156" y="364336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98929" y="3643361"/>
            <a:ext cx="3670479" cy="669359"/>
            <a:chOff x="6053070" y="3643361"/>
            <a:chExt cx="3670479" cy="669359"/>
          </a:xfrm>
        </p:grpSpPr>
        <p:sp>
          <p:nvSpPr>
            <p:cNvPr id="10" name="Rectangle 9"/>
            <p:cNvSpPr/>
            <p:nvPr/>
          </p:nvSpPr>
          <p:spPr>
            <a:xfrm>
              <a:off x="6465193" y="3977871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The condition is true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53070" y="3977869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053070" y="364336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40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if else if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if else if </a:t>
            </a:r>
            <a:r>
              <a:rPr lang="en-US" dirty="0"/>
              <a:t>statement checks the condition and, if it is true, executes the statements within it.</a:t>
            </a:r>
          </a:p>
          <a:p>
            <a:r>
              <a:rPr lang="en-US" dirty="0"/>
              <a:t>If it is not, other if conditions are check, and if they are true, they are executed. </a:t>
            </a:r>
          </a:p>
          <a:p>
            <a:r>
              <a:rPr lang="en-US" dirty="0"/>
              <a:t>It’s useful when we have to choose between more than two options.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6519" y="2222947"/>
            <a:ext cx="3966693" cy="3830124"/>
            <a:chOff x="476519" y="2222947"/>
            <a:chExt cx="3966693" cy="3830124"/>
          </a:xfrm>
        </p:grpSpPr>
        <p:sp>
          <p:nvSpPr>
            <p:cNvPr id="15" name="Rectangle 14"/>
            <p:cNvSpPr/>
            <p:nvPr/>
          </p:nvSpPr>
          <p:spPr>
            <a:xfrm>
              <a:off x="888642" y="2557457"/>
              <a:ext cx="3554570" cy="3495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 condition1 ){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if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 condition2 ){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if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conditionN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if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.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statement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6519" y="2557455"/>
              <a:ext cx="412123" cy="34956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476519" y="222294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4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if else if statement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70457" y="848646"/>
            <a:ext cx="5825543" cy="4547602"/>
            <a:chOff x="270457" y="848646"/>
            <a:chExt cx="5125791" cy="4547602"/>
          </a:xfrm>
        </p:grpSpPr>
        <p:sp>
          <p:nvSpPr>
            <p:cNvPr id="7" name="Rectangle 6"/>
            <p:cNvSpPr/>
            <p:nvPr/>
          </p:nvSpPr>
          <p:spPr>
            <a:xfrm>
              <a:off x="682580" y="1183155"/>
              <a:ext cx="4713668" cy="4213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 = 15;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 = 5;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(a &lt; b)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("Condition 1 is true");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(a &gt; b)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("Condition 2 is true");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(a == b)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("Condition 3 is true");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   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("All the conditions are false");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0457" y="1183153"/>
              <a:ext cx="412123" cy="42130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270457" y="8486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302894" y="848646"/>
            <a:ext cx="3670479" cy="669359"/>
            <a:chOff x="5808371" y="848302"/>
            <a:chExt cx="3670479" cy="669359"/>
          </a:xfrm>
        </p:grpSpPr>
        <p:sp>
          <p:nvSpPr>
            <p:cNvPr id="10" name="Rectangle 9"/>
            <p:cNvSpPr/>
            <p:nvPr/>
          </p:nvSpPr>
          <p:spPr>
            <a:xfrm>
              <a:off x="6220494" y="1182812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Condition 2 is true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08371" y="1182810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808371" y="84830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2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A882-0AEA-0136-43A5-B43C8E7B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&amp;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06C-D809-7578-8D4B-95F7B315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Flutter has fast development time due to flutter architecture’s hot reload.</a:t>
            </a:r>
          </a:p>
          <a:p>
            <a:r>
              <a:rPr lang="en-US" dirty="0"/>
              <a:t>Flutter’s widgets are highly customizable and you can also create custom widgets.</a:t>
            </a:r>
          </a:p>
          <a:p>
            <a:r>
              <a:rPr lang="en-US" dirty="0"/>
              <a:t>It allows for cross-platform development so it cuts down on development time, and no need to maintain separate codebases for different platforms.</a:t>
            </a:r>
          </a:p>
          <a:p>
            <a:r>
              <a:rPr lang="en-US" dirty="0"/>
              <a:t>It has a large and active community of developers and their contribution.</a:t>
            </a:r>
          </a:p>
          <a:p>
            <a:pPr marL="0" indent="0">
              <a:buNone/>
            </a:pPr>
            <a:r>
              <a:rPr lang="en-US" dirty="0"/>
              <a:t>Disadvantages:</a:t>
            </a:r>
          </a:p>
          <a:p>
            <a:r>
              <a:rPr lang="en-US" dirty="0"/>
              <a:t>It still has limited library support.</a:t>
            </a:r>
          </a:p>
          <a:p>
            <a:r>
              <a:rPr lang="en-US" dirty="0"/>
              <a:t>Flutter apps may be larger in size.</a:t>
            </a:r>
          </a:p>
          <a:p>
            <a:r>
              <a:rPr lang="en-US" dirty="0"/>
              <a:t>It’s a relatively new framework.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8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switch case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switch case </a:t>
            </a:r>
            <a:r>
              <a:rPr lang="en-US" dirty="0"/>
              <a:t>statement is a simplified form of a nested </a:t>
            </a:r>
            <a:r>
              <a:rPr lang="en-US" dirty="0">
                <a:solidFill>
                  <a:srgbClr val="C00000"/>
                </a:solidFill>
              </a:rPr>
              <a:t>if-else</a:t>
            </a:r>
            <a:r>
              <a:rPr lang="en-US" dirty="0"/>
              <a:t> statement.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switch case </a:t>
            </a:r>
            <a:r>
              <a:rPr lang="en-US" dirty="0"/>
              <a:t>statement is used to eliminate the </a:t>
            </a:r>
            <a:r>
              <a:rPr lang="en-US" dirty="0">
                <a:solidFill>
                  <a:srgbClr val="C00000"/>
                </a:solidFill>
              </a:rPr>
              <a:t>if-else</a:t>
            </a:r>
            <a:r>
              <a:rPr lang="en-US" dirty="0"/>
              <a:t> statement’s long chain.</a:t>
            </a:r>
          </a:p>
          <a:p>
            <a:r>
              <a:rPr lang="en-US" dirty="0"/>
              <a:t>The variable’s value is compared to the multiple cases, and if a match is found, a block of statements associated with that case is executed.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6519" y="2519162"/>
            <a:ext cx="3966693" cy="3825654"/>
            <a:chOff x="476519" y="2519162"/>
            <a:chExt cx="3966693" cy="3825654"/>
          </a:xfrm>
        </p:grpSpPr>
        <p:sp>
          <p:nvSpPr>
            <p:cNvPr id="7" name="Rectangle 6"/>
            <p:cNvSpPr/>
            <p:nvPr/>
          </p:nvSpPr>
          <p:spPr>
            <a:xfrm>
              <a:off x="888642" y="2853672"/>
              <a:ext cx="3554570" cy="34911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switch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expression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) { 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value1:{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statement(s)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break;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value2:{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statement(s)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… //multiple cases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default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//statement(s);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519" y="2853670"/>
              <a:ext cx="412123" cy="34911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76519" y="251916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switch case statement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0457" y="848646"/>
            <a:ext cx="5125791" cy="5024120"/>
            <a:chOff x="270457" y="848646"/>
            <a:chExt cx="5125791" cy="5024120"/>
          </a:xfrm>
        </p:grpSpPr>
        <p:sp>
          <p:nvSpPr>
            <p:cNvPr id="10" name="Rectangle 9"/>
            <p:cNvSpPr/>
            <p:nvPr/>
          </p:nvSpPr>
          <p:spPr>
            <a:xfrm>
              <a:off x="682580" y="1183155"/>
              <a:ext cx="4713668" cy="46896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grade = "A";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switch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(grade)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"A": 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("Excellent");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"B": 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("Good");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"C": 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("Fair");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case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"D": 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("Poor");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0457" y="1183153"/>
              <a:ext cx="412123" cy="46896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270457" y="8486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08371" y="3308166"/>
            <a:ext cx="3670479" cy="669359"/>
            <a:chOff x="5808371" y="3308166"/>
            <a:chExt cx="3670479" cy="669359"/>
          </a:xfrm>
        </p:grpSpPr>
        <p:sp>
          <p:nvSpPr>
            <p:cNvPr id="13" name="Rectangle 12"/>
            <p:cNvSpPr/>
            <p:nvPr/>
          </p:nvSpPr>
          <p:spPr>
            <a:xfrm>
              <a:off x="6220494" y="3642676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Excellent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08371" y="3642674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5808371" y="330816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8371" y="848646"/>
            <a:ext cx="5125791" cy="1858092"/>
            <a:chOff x="5808371" y="848646"/>
            <a:chExt cx="5125791" cy="1858092"/>
          </a:xfrm>
        </p:grpSpPr>
        <p:sp>
          <p:nvSpPr>
            <p:cNvPr id="16" name="Rectangle 15"/>
            <p:cNvSpPr/>
            <p:nvPr/>
          </p:nvSpPr>
          <p:spPr>
            <a:xfrm>
              <a:off x="6220494" y="1183156"/>
              <a:ext cx="4713668" cy="15235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default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("Invalid choice");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break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08371" y="1183153"/>
              <a:ext cx="412123" cy="15235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5808371" y="8486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5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Loops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7EAEE5-44B6-A48E-CB6E-4F01025FB58A}"/>
              </a:ext>
            </a:extLst>
          </p:cNvPr>
          <p:cNvSpPr/>
          <p:nvPr/>
        </p:nvSpPr>
        <p:spPr>
          <a:xfrm>
            <a:off x="5427366" y="2035284"/>
            <a:ext cx="1337266" cy="1337266"/>
          </a:xfrm>
          <a:custGeom>
            <a:avLst/>
            <a:gdLst>
              <a:gd name="connsiteX0" fmla="*/ 0 w 1337266"/>
              <a:gd name="connsiteY0" fmla="*/ 668633 h 1337266"/>
              <a:gd name="connsiteX1" fmla="*/ 668633 w 1337266"/>
              <a:gd name="connsiteY1" fmla="*/ 0 h 1337266"/>
              <a:gd name="connsiteX2" fmla="*/ 1337266 w 1337266"/>
              <a:gd name="connsiteY2" fmla="*/ 668633 h 1337266"/>
              <a:gd name="connsiteX3" fmla="*/ 668633 w 1337266"/>
              <a:gd name="connsiteY3" fmla="*/ 1337266 h 1337266"/>
              <a:gd name="connsiteX4" fmla="*/ 0 w 1337266"/>
              <a:gd name="connsiteY4" fmla="*/ 668633 h 13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66" h="1337266">
                <a:moveTo>
                  <a:pt x="0" y="668633"/>
                </a:moveTo>
                <a:cubicBezTo>
                  <a:pt x="0" y="299357"/>
                  <a:pt x="299357" y="0"/>
                  <a:pt x="668633" y="0"/>
                </a:cubicBezTo>
                <a:cubicBezTo>
                  <a:pt x="1037909" y="0"/>
                  <a:pt x="1337266" y="299357"/>
                  <a:pt x="1337266" y="668633"/>
                </a:cubicBezTo>
                <a:cubicBezTo>
                  <a:pt x="1337266" y="1037909"/>
                  <a:pt x="1037909" y="1337266"/>
                  <a:pt x="668633" y="1337266"/>
                </a:cubicBezTo>
                <a:cubicBezTo>
                  <a:pt x="299357" y="1337266"/>
                  <a:pt x="0" y="1037909"/>
                  <a:pt x="0" y="668633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318" tIns="226318" rIns="226318" bIns="22631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</a:t>
            </a:r>
            <a:endParaRPr lang="en-IN" sz="24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A81AD2-E94E-F1CF-3C8C-055FEB838330}"/>
              </a:ext>
            </a:extLst>
          </p:cNvPr>
          <p:cNvSpPr/>
          <p:nvPr/>
        </p:nvSpPr>
        <p:spPr>
          <a:xfrm rot="2160000">
            <a:off x="6722563" y="3062912"/>
            <a:ext cx="356300" cy="451327"/>
          </a:xfrm>
          <a:custGeom>
            <a:avLst/>
            <a:gdLst>
              <a:gd name="connsiteX0" fmla="*/ 0 w 356300"/>
              <a:gd name="connsiteY0" fmla="*/ 90265 h 451327"/>
              <a:gd name="connsiteX1" fmla="*/ 178150 w 356300"/>
              <a:gd name="connsiteY1" fmla="*/ 90265 h 451327"/>
              <a:gd name="connsiteX2" fmla="*/ 178150 w 356300"/>
              <a:gd name="connsiteY2" fmla="*/ 0 h 451327"/>
              <a:gd name="connsiteX3" fmla="*/ 356300 w 356300"/>
              <a:gd name="connsiteY3" fmla="*/ 225664 h 451327"/>
              <a:gd name="connsiteX4" fmla="*/ 178150 w 356300"/>
              <a:gd name="connsiteY4" fmla="*/ 451327 h 451327"/>
              <a:gd name="connsiteX5" fmla="*/ 178150 w 356300"/>
              <a:gd name="connsiteY5" fmla="*/ 361062 h 451327"/>
              <a:gd name="connsiteX6" fmla="*/ 0 w 356300"/>
              <a:gd name="connsiteY6" fmla="*/ 361062 h 451327"/>
              <a:gd name="connsiteX7" fmla="*/ 0 w 356300"/>
              <a:gd name="connsiteY7" fmla="*/ 90265 h 45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300" h="451327">
                <a:moveTo>
                  <a:pt x="0" y="90265"/>
                </a:moveTo>
                <a:lnTo>
                  <a:pt x="178150" y="90265"/>
                </a:lnTo>
                <a:lnTo>
                  <a:pt x="178150" y="0"/>
                </a:lnTo>
                <a:lnTo>
                  <a:pt x="356300" y="225664"/>
                </a:lnTo>
                <a:lnTo>
                  <a:pt x="178150" y="451327"/>
                </a:lnTo>
                <a:lnTo>
                  <a:pt x="178150" y="361062"/>
                </a:lnTo>
                <a:lnTo>
                  <a:pt x="0" y="361062"/>
                </a:lnTo>
                <a:lnTo>
                  <a:pt x="0" y="90265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0265" rIns="106889" bIns="9026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C3EF02-D3F9-471E-E86B-D069A9D7517D}"/>
              </a:ext>
            </a:extLst>
          </p:cNvPr>
          <p:cNvSpPr/>
          <p:nvPr/>
        </p:nvSpPr>
        <p:spPr>
          <a:xfrm>
            <a:off x="7053110" y="3216456"/>
            <a:ext cx="1337266" cy="1337266"/>
          </a:xfrm>
          <a:custGeom>
            <a:avLst/>
            <a:gdLst>
              <a:gd name="connsiteX0" fmla="*/ 0 w 1337266"/>
              <a:gd name="connsiteY0" fmla="*/ 668633 h 1337266"/>
              <a:gd name="connsiteX1" fmla="*/ 668633 w 1337266"/>
              <a:gd name="connsiteY1" fmla="*/ 0 h 1337266"/>
              <a:gd name="connsiteX2" fmla="*/ 1337266 w 1337266"/>
              <a:gd name="connsiteY2" fmla="*/ 668633 h 1337266"/>
              <a:gd name="connsiteX3" fmla="*/ 668633 w 1337266"/>
              <a:gd name="connsiteY3" fmla="*/ 1337266 h 1337266"/>
              <a:gd name="connsiteX4" fmla="*/ 0 w 1337266"/>
              <a:gd name="connsiteY4" fmla="*/ 668633 h 13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66" h="1337266">
                <a:moveTo>
                  <a:pt x="0" y="668633"/>
                </a:moveTo>
                <a:cubicBezTo>
                  <a:pt x="0" y="299357"/>
                  <a:pt x="299357" y="0"/>
                  <a:pt x="668633" y="0"/>
                </a:cubicBezTo>
                <a:cubicBezTo>
                  <a:pt x="1037909" y="0"/>
                  <a:pt x="1337266" y="299357"/>
                  <a:pt x="1337266" y="668633"/>
                </a:cubicBezTo>
                <a:cubicBezTo>
                  <a:pt x="1337266" y="1037909"/>
                  <a:pt x="1037909" y="1337266"/>
                  <a:pt x="668633" y="1337266"/>
                </a:cubicBezTo>
                <a:cubicBezTo>
                  <a:pt x="299357" y="1337266"/>
                  <a:pt x="0" y="1037909"/>
                  <a:pt x="0" y="668633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318" tIns="226318" rIns="226318" bIns="22631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for… in</a:t>
            </a:r>
            <a:endParaRPr lang="en-IN" sz="24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01F3AD1-2D3C-2352-3709-30337FB3DEEB}"/>
              </a:ext>
            </a:extLst>
          </p:cNvPr>
          <p:cNvSpPr/>
          <p:nvPr/>
        </p:nvSpPr>
        <p:spPr>
          <a:xfrm rot="17280000">
            <a:off x="7236220" y="4605424"/>
            <a:ext cx="356300" cy="451327"/>
          </a:xfrm>
          <a:custGeom>
            <a:avLst/>
            <a:gdLst>
              <a:gd name="connsiteX0" fmla="*/ 0 w 356300"/>
              <a:gd name="connsiteY0" fmla="*/ 90265 h 451327"/>
              <a:gd name="connsiteX1" fmla="*/ 178150 w 356300"/>
              <a:gd name="connsiteY1" fmla="*/ 90265 h 451327"/>
              <a:gd name="connsiteX2" fmla="*/ 178150 w 356300"/>
              <a:gd name="connsiteY2" fmla="*/ 0 h 451327"/>
              <a:gd name="connsiteX3" fmla="*/ 356300 w 356300"/>
              <a:gd name="connsiteY3" fmla="*/ 225664 h 451327"/>
              <a:gd name="connsiteX4" fmla="*/ 178150 w 356300"/>
              <a:gd name="connsiteY4" fmla="*/ 451327 h 451327"/>
              <a:gd name="connsiteX5" fmla="*/ 178150 w 356300"/>
              <a:gd name="connsiteY5" fmla="*/ 361062 h 451327"/>
              <a:gd name="connsiteX6" fmla="*/ 0 w 356300"/>
              <a:gd name="connsiteY6" fmla="*/ 361062 h 451327"/>
              <a:gd name="connsiteX7" fmla="*/ 0 w 356300"/>
              <a:gd name="connsiteY7" fmla="*/ 90265 h 45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300" h="451327">
                <a:moveTo>
                  <a:pt x="356300" y="361062"/>
                </a:moveTo>
                <a:lnTo>
                  <a:pt x="178150" y="361062"/>
                </a:lnTo>
                <a:lnTo>
                  <a:pt x="178150" y="451327"/>
                </a:lnTo>
                <a:lnTo>
                  <a:pt x="0" y="225663"/>
                </a:lnTo>
                <a:lnTo>
                  <a:pt x="178150" y="0"/>
                </a:lnTo>
                <a:lnTo>
                  <a:pt x="178150" y="90265"/>
                </a:lnTo>
                <a:lnTo>
                  <a:pt x="356300" y="90265"/>
                </a:lnTo>
                <a:lnTo>
                  <a:pt x="356300" y="361062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89" tIns="90264" rIns="0" bIns="902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2EA51D-8C8B-0B2B-202C-387E12EF48EA}"/>
              </a:ext>
            </a:extLst>
          </p:cNvPr>
          <p:cNvSpPr/>
          <p:nvPr/>
        </p:nvSpPr>
        <p:spPr>
          <a:xfrm>
            <a:off x="6432131" y="5127634"/>
            <a:ext cx="1337266" cy="1337266"/>
          </a:xfrm>
          <a:custGeom>
            <a:avLst/>
            <a:gdLst>
              <a:gd name="connsiteX0" fmla="*/ 0 w 1337266"/>
              <a:gd name="connsiteY0" fmla="*/ 668633 h 1337266"/>
              <a:gd name="connsiteX1" fmla="*/ 668633 w 1337266"/>
              <a:gd name="connsiteY1" fmla="*/ 0 h 1337266"/>
              <a:gd name="connsiteX2" fmla="*/ 1337266 w 1337266"/>
              <a:gd name="connsiteY2" fmla="*/ 668633 h 1337266"/>
              <a:gd name="connsiteX3" fmla="*/ 668633 w 1337266"/>
              <a:gd name="connsiteY3" fmla="*/ 1337266 h 1337266"/>
              <a:gd name="connsiteX4" fmla="*/ 0 w 1337266"/>
              <a:gd name="connsiteY4" fmla="*/ 668633 h 13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66" h="1337266">
                <a:moveTo>
                  <a:pt x="0" y="668633"/>
                </a:moveTo>
                <a:cubicBezTo>
                  <a:pt x="0" y="299357"/>
                  <a:pt x="299357" y="0"/>
                  <a:pt x="668633" y="0"/>
                </a:cubicBezTo>
                <a:cubicBezTo>
                  <a:pt x="1037909" y="0"/>
                  <a:pt x="1337266" y="299357"/>
                  <a:pt x="1337266" y="668633"/>
                </a:cubicBezTo>
                <a:cubicBezTo>
                  <a:pt x="1337266" y="1037909"/>
                  <a:pt x="1037909" y="1337266"/>
                  <a:pt x="668633" y="1337266"/>
                </a:cubicBezTo>
                <a:cubicBezTo>
                  <a:pt x="299357" y="1337266"/>
                  <a:pt x="0" y="1037909"/>
                  <a:pt x="0" y="668633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318" tIns="226318" rIns="226318" bIns="22631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 each</a:t>
            </a:r>
            <a:endParaRPr lang="en-IN" sz="24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8EBA75-F524-1E23-BAD8-116C0C72BF8C}"/>
              </a:ext>
            </a:extLst>
          </p:cNvPr>
          <p:cNvSpPr/>
          <p:nvPr/>
        </p:nvSpPr>
        <p:spPr>
          <a:xfrm>
            <a:off x="5927933" y="5570603"/>
            <a:ext cx="356301" cy="451328"/>
          </a:xfrm>
          <a:custGeom>
            <a:avLst/>
            <a:gdLst>
              <a:gd name="connsiteX0" fmla="*/ 0 w 356300"/>
              <a:gd name="connsiteY0" fmla="*/ 90265 h 451327"/>
              <a:gd name="connsiteX1" fmla="*/ 178150 w 356300"/>
              <a:gd name="connsiteY1" fmla="*/ 90265 h 451327"/>
              <a:gd name="connsiteX2" fmla="*/ 178150 w 356300"/>
              <a:gd name="connsiteY2" fmla="*/ 0 h 451327"/>
              <a:gd name="connsiteX3" fmla="*/ 356300 w 356300"/>
              <a:gd name="connsiteY3" fmla="*/ 225664 h 451327"/>
              <a:gd name="connsiteX4" fmla="*/ 178150 w 356300"/>
              <a:gd name="connsiteY4" fmla="*/ 451327 h 451327"/>
              <a:gd name="connsiteX5" fmla="*/ 178150 w 356300"/>
              <a:gd name="connsiteY5" fmla="*/ 361062 h 451327"/>
              <a:gd name="connsiteX6" fmla="*/ 0 w 356300"/>
              <a:gd name="connsiteY6" fmla="*/ 361062 h 451327"/>
              <a:gd name="connsiteX7" fmla="*/ 0 w 356300"/>
              <a:gd name="connsiteY7" fmla="*/ 90265 h 45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300" h="451327">
                <a:moveTo>
                  <a:pt x="356300" y="361062"/>
                </a:moveTo>
                <a:lnTo>
                  <a:pt x="178150" y="361062"/>
                </a:lnTo>
                <a:lnTo>
                  <a:pt x="178150" y="451327"/>
                </a:lnTo>
                <a:lnTo>
                  <a:pt x="0" y="225663"/>
                </a:lnTo>
                <a:lnTo>
                  <a:pt x="178150" y="0"/>
                </a:lnTo>
                <a:lnTo>
                  <a:pt x="178150" y="90265"/>
                </a:lnTo>
                <a:lnTo>
                  <a:pt x="356300" y="90265"/>
                </a:lnTo>
                <a:lnTo>
                  <a:pt x="356300" y="361062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90" tIns="90265" rIns="1" bIns="9026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4EA647-F04D-7707-72C5-73739DF95B8B}"/>
              </a:ext>
            </a:extLst>
          </p:cNvPr>
          <p:cNvSpPr/>
          <p:nvPr/>
        </p:nvSpPr>
        <p:spPr>
          <a:xfrm>
            <a:off x="4422601" y="5127634"/>
            <a:ext cx="1337266" cy="1337266"/>
          </a:xfrm>
          <a:custGeom>
            <a:avLst/>
            <a:gdLst>
              <a:gd name="connsiteX0" fmla="*/ 0 w 1337266"/>
              <a:gd name="connsiteY0" fmla="*/ 668633 h 1337266"/>
              <a:gd name="connsiteX1" fmla="*/ 668633 w 1337266"/>
              <a:gd name="connsiteY1" fmla="*/ 0 h 1337266"/>
              <a:gd name="connsiteX2" fmla="*/ 1337266 w 1337266"/>
              <a:gd name="connsiteY2" fmla="*/ 668633 h 1337266"/>
              <a:gd name="connsiteX3" fmla="*/ 668633 w 1337266"/>
              <a:gd name="connsiteY3" fmla="*/ 1337266 h 1337266"/>
              <a:gd name="connsiteX4" fmla="*/ 0 w 1337266"/>
              <a:gd name="connsiteY4" fmla="*/ 668633 h 13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66" h="1337266">
                <a:moveTo>
                  <a:pt x="0" y="668633"/>
                </a:moveTo>
                <a:cubicBezTo>
                  <a:pt x="0" y="299357"/>
                  <a:pt x="299357" y="0"/>
                  <a:pt x="668633" y="0"/>
                </a:cubicBezTo>
                <a:cubicBezTo>
                  <a:pt x="1037909" y="0"/>
                  <a:pt x="1337266" y="299357"/>
                  <a:pt x="1337266" y="668633"/>
                </a:cubicBezTo>
                <a:cubicBezTo>
                  <a:pt x="1337266" y="1037909"/>
                  <a:pt x="1037909" y="1337266"/>
                  <a:pt x="668633" y="1337266"/>
                </a:cubicBezTo>
                <a:cubicBezTo>
                  <a:pt x="299357" y="1337266"/>
                  <a:pt x="0" y="1037909"/>
                  <a:pt x="0" y="668633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318" tIns="226318" rIns="226318" bIns="22631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while</a:t>
            </a:r>
            <a:endParaRPr lang="en-IN" sz="24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A0AD21-4E70-73A4-265B-28F738A05A30}"/>
              </a:ext>
            </a:extLst>
          </p:cNvPr>
          <p:cNvSpPr/>
          <p:nvPr/>
        </p:nvSpPr>
        <p:spPr>
          <a:xfrm rot="4320000">
            <a:off x="4605710" y="4624604"/>
            <a:ext cx="356300" cy="451328"/>
          </a:xfrm>
          <a:custGeom>
            <a:avLst/>
            <a:gdLst>
              <a:gd name="connsiteX0" fmla="*/ 0 w 356300"/>
              <a:gd name="connsiteY0" fmla="*/ 90265 h 451327"/>
              <a:gd name="connsiteX1" fmla="*/ 178150 w 356300"/>
              <a:gd name="connsiteY1" fmla="*/ 90265 h 451327"/>
              <a:gd name="connsiteX2" fmla="*/ 178150 w 356300"/>
              <a:gd name="connsiteY2" fmla="*/ 0 h 451327"/>
              <a:gd name="connsiteX3" fmla="*/ 356300 w 356300"/>
              <a:gd name="connsiteY3" fmla="*/ 225664 h 451327"/>
              <a:gd name="connsiteX4" fmla="*/ 178150 w 356300"/>
              <a:gd name="connsiteY4" fmla="*/ 451327 h 451327"/>
              <a:gd name="connsiteX5" fmla="*/ 178150 w 356300"/>
              <a:gd name="connsiteY5" fmla="*/ 361062 h 451327"/>
              <a:gd name="connsiteX6" fmla="*/ 0 w 356300"/>
              <a:gd name="connsiteY6" fmla="*/ 361062 h 451327"/>
              <a:gd name="connsiteX7" fmla="*/ 0 w 356300"/>
              <a:gd name="connsiteY7" fmla="*/ 90265 h 45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300" h="451327">
                <a:moveTo>
                  <a:pt x="356300" y="361062"/>
                </a:moveTo>
                <a:lnTo>
                  <a:pt x="178150" y="361062"/>
                </a:lnTo>
                <a:lnTo>
                  <a:pt x="178150" y="451327"/>
                </a:lnTo>
                <a:lnTo>
                  <a:pt x="0" y="225663"/>
                </a:lnTo>
                <a:lnTo>
                  <a:pt x="178150" y="0"/>
                </a:lnTo>
                <a:lnTo>
                  <a:pt x="178150" y="90265"/>
                </a:lnTo>
                <a:lnTo>
                  <a:pt x="356300" y="90265"/>
                </a:lnTo>
                <a:lnTo>
                  <a:pt x="356300" y="361062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90" tIns="90265" rIns="-1" bIns="902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9BE4F-936E-6C6A-5806-774ED86EFE3E}"/>
              </a:ext>
            </a:extLst>
          </p:cNvPr>
          <p:cNvSpPr/>
          <p:nvPr/>
        </p:nvSpPr>
        <p:spPr>
          <a:xfrm>
            <a:off x="3801621" y="3216456"/>
            <a:ext cx="1337266" cy="1337266"/>
          </a:xfrm>
          <a:custGeom>
            <a:avLst/>
            <a:gdLst>
              <a:gd name="connsiteX0" fmla="*/ 0 w 1337266"/>
              <a:gd name="connsiteY0" fmla="*/ 668633 h 1337266"/>
              <a:gd name="connsiteX1" fmla="*/ 668633 w 1337266"/>
              <a:gd name="connsiteY1" fmla="*/ 0 h 1337266"/>
              <a:gd name="connsiteX2" fmla="*/ 1337266 w 1337266"/>
              <a:gd name="connsiteY2" fmla="*/ 668633 h 1337266"/>
              <a:gd name="connsiteX3" fmla="*/ 668633 w 1337266"/>
              <a:gd name="connsiteY3" fmla="*/ 1337266 h 1337266"/>
              <a:gd name="connsiteX4" fmla="*/ 0 w 1337266"/>
              <a:gd name="connsiteY4" fmla="*/ 668633 h 13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66" h="1337266">
                <a:moveTo>
                  <a:pt x="0" y="668633"/>
                </a:moveTo>
                <a:cubicBezTo>
                  <a:pt x="0" y="299357"/>
                  <a:pt x="299357" y="0"/>
                  <a:pt x="668633" y="0"/>
                </a:cubicBezTo>
                <a:cubicBezTo>
                  <a:pt x="1037909" y="0"/>
                  <a:pt x="1337266" y="299357"/>
                  <a:pt x="1337266" y="668633"/>
                </a:cubicBezTo>
                <a:cubicBezTo>
                  <a:pt x="1337266" y="1037909"/>
                  <a:pt x="1037909" y="1337266"/>
                  <a:pt x="668633" y="1337266"/>
                </a:cubicBezTo>
                <a:cubicBezTo>
                  <a:pt x="299357" y="1337266"/>
                  <a:pt x="0" y="1037909"/>
                  <a:pt x="0" y="668633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6318" tIns="226318" rIns="226318" bIns="22631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do-while</a:t>
            </a:r>
            <a:endParaRPr lang="en-IN" sz="24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AAEAF5-B5C4-6510-3FB8-BF7AF132F353}"/>
              </a:ext>
            </a:extLst>
          </p:cNvPr>
          <p:cNvSpPr/>
          <p:nvPr/>
        </p:nvSpPr>
        <p:spPr>
          <a:xfrm rot="19440000">
            <a:off x="5096819" y="3074767"/>
            <a:ext cx="356300" cy="451327"/>
          </a:xfrm>
          <a:custGeom>
            <a:avLst/>
            <a:gdLst>
              <a:gd name="connsiteX0" fmla="*/ 0 w 356300"/>
              <a:gd name="connsiteY0" fmla="*/ 90265 h 451327"/>
              <a:gd name="connsiteX1" fmla="*/ 178150 w 356300"/>
              <a:gd name="connsiteY1" fmla="*/ 90265 h 451327"/>
              <a:gd name="connsiteX2" fmla="*/ 178150 w 356300"/>
              <a:gd name="connsiteY2" fmla="*/ 0 h 451327"/>
              <a:gd name="connsiteX3" fmla="*/ 356300 w 356300"/>
              <a:gd name="connsiteY3" fmla="*/ 225664 h 451327"/>
              <a:gd name="connsiteX4" fmla="*/ 178150 w 356300"/>
              <a:gd name="connsiteY4" fmla="*/ 451327 h 451327"/>
              <a:gd name="connsiteX5" fmla="*/ 178150 w 356300"/>
              <a:gd name="connsiteY5" fmla="*/ 361062 h 451327"/>
              <a:gd name="connsiteX6" fmla="*/ 0 w 356300"/>
              <a:gd name="connsiteY6" fmla="*/ 361062 h 451327"/>
              <a:gd name="connsiteX7" fmla="*/ 0 w 356300"/>
              <a:gd name="connsiteY7" fmla="*/ 90265 h 45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300" h="451327">
                <a:moveTo>
                  <a:pt x="0" y="90265"/>
                </a:moveTo>
                <a:lnTo>
                  <a:pt x="178150" y="90265"/>
                </a:lnTo>
                <a:lnTo>
                  <a:pt x="178150" y="0"/>
                </a:lnTo>
                <a:lnTo>
                  <a:pt x="356300" y="225664"/>
                </a:lnTo>
                <a:lnTo>
                  <a:pt x="178150" y="451327"/>
                </a:lnTo>
                <a:lnTo>
                  <a:pt x="178150" y="361062"/>
                </a:lnTo>
                <a:lnTo>
                  <a:pt x="0" y="361062"/>
                </a:lnTo>
                <a:lnTo>
                  <a:pt x="0" y="90265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0264" rIns="106890" bIns="9026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400" kern="1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EFDF98-BA5D-E30D-FEDE-3591D0BE9C00}"/>
              </a:ext>
            </a:extLst>
          </p:cNvPr>
          <p:cNvSpPr/>
          <p:nvPr/>
        </p:nvSpPr>
        <p:spPr>
          <a:xfrm>
            <a:off x="261729" y="798077"/>
            <a:ext cx="11668540" cy="10339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just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looping statement is used to repeat a particular set of commands until certain conditions are not completed. There are different types of loops available in Dart.</a:t>
            </a:r>
          </a:p>
        </p:txBody>
      </p:sp>
    </p:spTree>
    <p:extLst>
      <p:ext uri="{BB962C8B-B14F-4D97-AF65-F5344CB8AC3E}">
        <p14:creationId xmlns:p14="http://schemas.microsoft.com/office/powerpoint/2010/main" val="9149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For Loop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For loop in Dart is similar to that in other programming languages and also the flow of execution is the same as that in other programming languages.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Control flow</a:t>
            </a:r>
            <a:r>
              <a:rPr lang="en-US" dirty="0">
                <a:solidFill>
                  <a:srgbClr val="C00000"/>
                </a:solidFill>
              </a:rPr>
              <a:t>: </a:t>
            </a:r>
          </a:p>
          <a:p>
            <a:pPr lvl="1"/>
            <a:r>
              <a:rPr lang="en-US" dirty="0"/>
              <a:t>initialization</a:t>
            </a:r>
          </a:p>
          <a:p>
            <a:pPr lvl="1"/>
            <a:r>
              <a:rPr lang="en-US" dirty="0"/>
              <a:t>condition</a:t>
            </a:r>
          </a:p>
          <a:p>
            <a:pPr lvl="1"/>
            <a:r>
              <a:rPr lang="en-US" dirty="0"/>
              <a:t>body of loop</a:t>
            </a:r>
          </a:p>
          <a:p>
            <a:pPr lvl="1"/>
            <a:r>
              <a:rPr lang="en-US" dirty="0"/>
              <a:t>test expression</a:t>
            </a:r>
          </a:p>
          <a:p>
            <a:r>
              <a:rPr lang="en-US" dirty="0"/>
              <a:t>The first is executed only once i.e. in the beginning while the other three are executed until the condition turns out to be false.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8035" y="1692680"/>
            <a:ext cx="6272009" cy="1190404"/>
            <a:chOff x="528035" y="1720672"/>
            <a:chExt cx="6272009" cy="1190404"/>
          </a:xfrm>
        </p:grpSpPr>
        <p:sp>
          <p:nvSpPr>
            <p:cNvPr id="4" name="Rectangle 3"/>
            <p:cNvSpPr/>
            <p:nvPr/>
          </p:nvSpPr>
          <p:spPr>
            <a:xfrm>
              <a:off x="940157" y="2055182"/>
              <a:ext cx="5859887" cy="8558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initialization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condition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test expression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the loop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8035" y="2055180"/>
              <a:ext cx="412123" cy="8558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528035" y="172067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3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For Loop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70457" y="848646"/>
            <a:ext cx="5125791" cy="1984006"/>
            <a:chOff x="270457" y="848646"/>
            <a:chExt cx="5125791" cy="1984006"/>
          </a:xfrm>
        </p:grpSpPr>
        <p:sp>
          <p:nvSpPr>
            <p:cNvPr id="7" name="Rectangle 6"/>
            <p:cNvSpPr/>
            <p:nvPr/>
          </p:nvSpPr>
          <p:spPr>
            <a:xfrm>
              <a:off x="682580" y="1183156"/>
              <a:ext cx="4713668" cy="1649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&lt; 5;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++)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(‘Darshan University’);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0457" y="1183153"/>
              <a:ext cx="412123" cy="16494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270457" y="8486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08371" y="848646"/>
            <a:ext cx="3670479" cy="1624098"/>
            <a:chOff x="5808371" y="848646"/>
            <a:chExt cx="3670479" cy="1624098"/>
          </a:xfrm>
        </p:grpSpPr>
        <p:sp>
          <p:nvSpPr>
            <p:cNvPr id="10" name="Rectangle 9"/>
            <p:cNvSpPr/>
            <p:nvPr/>
          </p:nvSpPr>
          <p:spPr>
            <a:xfrm>
              <a:off x="6220494" y="1183156"/>
              <a:ext cx="3258356" cy="1289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University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08371" y="1183154"/>
              <a:ext cx="412123" cy="12895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808371" y="8486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8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For…in Loop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for...in loop is used to loop through an object's properties.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each iteration, one property from the object is assigned to the variable.</a:t>
            </a:r>
          </a:p>
          <a:p>
            <a:r>
              <a:rPr lang="en-US" dirty="0"/>
              <a:t>This loop continues till all the properties of the object are completed.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3641" y="1352281"/>
            <a:ext cx="6076677" cy="1197735"/>
            <a:chOff x="463641" y="1352281"/>
            <a:chExt cx="6076677" cy="1197735"/>
          </a:xfrm>
        </p:grpSpPr>
        <p:sp>
          <p:nvSpPr>
            <p:cNvPr id="4" name="Rectangle 3"/>
            <p:cNvSpPr/>
            <p:nvPr/>
          </p:nvSpPr>
          <p:spPr>
            <a:xfrm>
              <a:off x="875763" y="1693539"/>
              <a:ext cx="5664555" cy="856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for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variablename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object){ 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//statement or block to execute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3641" y="1693537"/>
              <a:ext cx="398385" cy="8564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63641" y="1352281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3641" y="3598610"/>
            <a:ext cx="5125791" cy="1987181"/>
            <a:chOff x="463641" y="3598610"/>
            <a:chExt cx="5125791" cy="1987181"/>
          </a:xfrm>
        </p:grpSpPr>
        <p:sp>
          <p:nvSpPr>
            <p:cNvPr id="8" name="Rectangle 7"/>
            <p:cNvSpPr/>
            <p:nvPr/>
          </p:nvSpPr>
          <p:spPr>
            <a:xfrm>
              <a:off x="875764" y="3933119"/>
              <a:ext cx="4713668" cy="16526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[12,13,14];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for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prop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(prop);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3641" y="3933117"/>
              <a:ext cx="412123" cy="16526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63641" y="359861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01555" y="3598610"/>
            <a:ext cx="2343955" cy="1115058"/>
            <a:chOff x="6001555" y="3598610"/>
            <a:chExt cx="2343955" cy="1115058"/>
          </a:xfrm>
        </p:grpSpPr>
        <p:sp>
          <p:nvSpPr>
            <p:cNvPr id="11" name="Rectangle 10"/>
            <p:cNvSpPr/>
            <p:nvPr/>
          </p:nvSpPr>
          <p:spPr>
            <a:xfrm>
              <a:off x="6413678" y="3933120"/>
              <a:ext cx="1931832" cy="780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1555" y="3933118"/>
              <a:ext cx="412123" cy="78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001555" y="359861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2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For each loop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for-each loop iterates over all elements in some collection and passes the elements to some specific function.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f( value): It is used to make a call to the f function for each element in the collection.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3641" y="1634753"/>
            <a:ext cx="6076677" cy="664261"/>
            <a:chOff x="463641" y="1634753"/>
            <a:chExt cx="6076677" cy="664261"/>
          </a:xfrm>
        </p:grpSpPr>
        <p:sp>
          <p:nvSpPr>
            <p:cNvPr id="4" name="Rectangle 3"/>
            <p:cNvSpPr/>
            <p:nvPr/>
          </p:nvSpPr>
          <p:spPr>
            <a:xfrm>
              <a:off x="875763" y="1976012"/>
              <a:ext cx="5664555" cy="323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collection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forEach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(void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(value))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3641" y="1976010"/>
              <a:ext cx="398385" cy="3230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63641" y="1634753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3641" y="3103391"/>
            <a:ext cx="5125791" cy="1473736"/>
            <a:chOff x="463641" y="3103391"/>
            <a:chExt cx="5125791" cy="1473736"/>
          </a:xfrm>
        </p:grpSpPr>
        <p:sp>
          <p:nvSpPr>
            <p:cNvPr id="8" name="Rectangle 7"/>
            <p:cNvSpPr/>
            <p:nvPr/>
          </p:nvSpPr>
          <p:spPr>
            <a:xfrm>
              <a:off x="875764" y="3437901"/>
              <a:ext cx="4713668" cy="1139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[12,13,14];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obj.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forEach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((var num)=&gt;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(num));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3641" y="3437898"/>
              <a:ext cx="412123" cy="11392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63641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01555" y="3103391"/>
            <a:ext cx="2343955" cy="1115058"/>
            <a:chOff x="6001555" y="3103391"/>
            <a:chExt cx="2343955" cy="1115058"/>
          </a:xfrm>
        </p:grpSpPr>
        <p:sp>
          <p:nvSpPr>
            <p:cNvPr id="11" name="Rectangle 10"/>
            <p:cNvSpPr/>
            <p:nvPr/>
          </p:nvSpPr>
          <p:spPr>
            <a:xfrm>
              <a:off x="6413678" y="3437901"/>
              <a:ext cx="1931832" cy="780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1555" y="3437899"/>
              <a:ext cx="412123" cy="78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001555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DD0F2E-E730-A690-0A1F-10173D594F9C}"/>
              </a:ext>
            </a:extLst>
          </p:cNvPr>
          <p:cNvGrpSpPr/>
          <p:nvPr/>
        </p:nvGrpSpPr>
        <p:grpSpPr>
          <a:xfrm>
            <a:off x="463641" y="4703054"/>
            <a:ext cx="5125791" cy="1667929"/>
            <a:chOff x="463641" y="3103391"/>
            <a:chExt cx="5125791" cy="16679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BA00EE-7CC1-5A65-C933-C1F9C6F47FC0}"/>
                </a:ext>
              </a:extLst>
            </p:cNvPr>
            <p:cNvSpPr/>
            <p:nvPr/>
          </p:nvSpPr>
          <p:spPr>
            <a:xfrm>
              <a:off x="875764" y="3437900"/>
              <a:ext cx="4713668" cy="133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&lt;int&gt; numbers = [1, 2, 3];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numbers.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forEach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((number)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(number * 2);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});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55DD29-2359-FBE0-C8B9-D9CEC8C924D9}"/>
                </a:ext>
              </a:extLst>
            </p:cNvPr>
            <p:cNvSpPr/>
            <p:nvPr/>
          </p:nvSpPr>
          <p:spPr>
            <a:xfrm>
              <a:off x="463641" y="3437898"/>
              <a:ext cx="412123" cy="1333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18" name="Round Same Side Corner Rectangle 9">
              <a:extLst>
                <a:ext uri="{FF2B5EF4-FFF2-40B4-BE49-F238E27FC236}">
                  <a16:creationId xmlns:a16="http://schemas.microsoft.com/office/drawing/2014/main" id="{F997D4B5-3BCB-33C8-68C9-ED788A05ACC0}"/>
                </a:ext>
              </a:extLst>
            </p:cNvPr>
            <p:cNvSpPr/>
            <p:nvPr/>
          </p:nvSpPr>
          <p:spPr>
            <a:xfrm>
              <a:off x="463641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0946E4-27D0-7F7D-287D-E4ED1E28366A}"/>
              </a:ext>
            </a:extLst>
          </p:cNvPr>
          <p:cNvGrpSpPr/>
          <p:nvPr/>
        </p:nvGrpSpPr>
        <p:grpSpPr>
          <a:xfrm>
            <a:off x="6001555" y="4703054"/>
            <a:ext cx="2343955" cy="1115058"/>
            <a:chOff x="6001555" y="3103391"/>
            <a:chExt cx="2343955" cy="11150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E3AD43-EEAA-2CA5-F0C3-65A2BB881A0B}"/>
                </a:ext>
              </a:extLst>
            </p:cNvPr>
            <p:cNvSpPr/>
            <p:nvPr/>
          </p:nvSpPr>
          <p:spPr>
            <a:xfrm>
              <a:off x="6413678" y="3437901"/>
              <a:ext cx="1931832" cy="780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9C77C4-C524-A881-9773-E0506E489077}"/>
                </a:ext>
              </a:extLst>
            </p:cNvPr>
            <p:cNvSpPr/>
            <p:nvPr/>
          </p:nvSpPr>
          <p:spPr>
            <a:xfrm>
              <a:off x="6001555" y="3437899"/>
              <a:ext cx="412123" cy="78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23" name="Round Same Side Corner Rectangle 12">
              <a:extLst>
                <a:ext uri="{FF2B5EF4-FFF2-40B4-BE49-F238E27FC236}">
                  <a16:creationId xmlns:a16="http://schemas.microsoft.com/office/drawing/2014/main" id="{08F64C17-350A-2493-E7C7-C16878CC547C}"/>
                </a:ext>
              </a:extLst>
            </p:cNvPr>
            <p:cNvSpPr/>
            <p:nvPr/>
          </p:nvSpPr>
          <p:spPr>
            <a:xfrm>
              <a:off x="6001555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1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While loop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while loop in Dart is similar to other programming languages.</a:t>
            </a:r>
          </a:p>
          <a:p>
            <a:r>
              <a:rPr lang="en-US" dirty="0"/>
              <a:t>It evaluates the condition before the loop.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3641" y="1776421"/>
            <a:ext cx="6608963" cy="1453681"/>
            <a:chOff x="463641" y="1634753"/>
            <a:chExt cx="6608963" cy="1453681"/>
          </a:xfrm>
        </p:grpSpPr>
        <p:sp>
          <p:nvSpPr>
            <p:cNvPr id="4" name="Rectangle 3"/>
            <p:cNvSpPr/>
            <p:nvPr/>
          </p:nvSpPr>
          <p:spPr>
            <a:xfrm>
              <a:off x="866432" y="1976012"/>
              <a:ext cx="6206172" cy="1112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(condition){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statement(s);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Increment (++) or Decrement (--) 	Operation;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3641" y="1976010"/>
              <a:ext cx="398385" cy="11124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63641" y="1634753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3641" y="3505406"/>
            <a:ext cx="5125791" cy="2209594"/>
            <a:chOff x="463641" y="3103391"/>
            <a:chExt cx="5125791" cy="2209594"/>
          </a:xfrm>
        </p:grpSpPr>
        <p:sp>
          <p:nvSpPr>
            <p:cNvPr id="8" name="Rectangle 7"/>
            <p:cNvSpPr/>
            <p:nvPr/>
          </p:nvSpPr>
          <p:spPr>
            <a:xfrm>
              <a:off x="875764" y="3437900"/>
              <a:ext cx="4713668" cy="18750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12;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&lt;= 14)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++;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3641" y="3437898"/>
              <a:ext cx="412123" cy="1875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63641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3557686"/>
            <a:ext cx="2343955" cy="1115058"/>
            <a:chOff x="6001555" y="3103391"/>
            <a:chExt cx="2343955" cy="1115058"/>
          </a:xfrm>
        </p:grpSpPr>
        <p:sp>
          <p:nvSpPr>
            <p:cNvPr id="11" name="Rectangle 10"/>
            <p:cNvSpPr/>
            <p:nvPr/>
          </p:nvSpPr>
          <p:spPr>
            <a:xfrm>
              <a:off x="6413678" y="3437901"/>
              <a:ext cx="1931832" cy="780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1555" y="3437899"/>
              <a:ext cx="412123" cy="78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001555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35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Do while loop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do while loop in Dart is similar to other programming languages.</a:t>
            </a:r>
          </a:p>
          <a:p>
            <a:r>
              <a:rPr lang="en-US" dirty="0"/>
              <a:t>A do-while loop evaluates the condition after the loop.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3641" y="1747297"/>
            <a:ext cx="6608963" cy="1453681"/>
            <a:chOff x="463641" y="1634753"/>
            <a:chExt cx="6608963" cy="1453681"/>
          </a:xfrm>
        </p:grpSpPr>
        <p:sp>
          <p:nvSpPr>
            <p:cNvPr id="4" name="Rectangle 3"/>
            <p:cNvSpPr/>
            <p:nvPr/>
          </p:nvSpPr>
          <p:spPr>
            <a:xfrm>
              <a:off x="866432" y="1976012"/>
              <a:ext cx="6206172" cy="1112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do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statement(s);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Increment (++) or Decrement (--) 	Operation; 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(condition);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3641" y="1976010"/>
              <a:ext cx="398385" cy="11124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63641" y="1634753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3641" y="3505406"/>
            <a:ext cx="5125791" cy="2229472"/>
            <a:chOff x="463641" y="3103391"/>
            <a:chExt cx="5125791" cy="2229472"/>
          </a:xfrm>
        </p:grpSpPr>
        <p:sp>
          <p:nvSpPr>
            <p:cNvPr id="8" name="Rectangle 7"/>
            <p:cNvSpPr/>
            <p:nvPr/>
          </p:nvSpPr>
          <p:spPr>
            <a:xfrm>
              <a:off x="875764" y="3437900"/>
              <a:ext cx="4713668" cy="18949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12;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++;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&lt;= 14);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3641" y="3437898"/>
              <a:ext cx="412123" cy="18949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63641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3557686"/>
            <a:ext cx="2343955" cy="1115058"/>
            <a:chOff x="6001555" y="3103391"/>
            <a:chExt cx="2343955" cy="1115058"/>
          </a:xfrm>
        </p:grpSpPr>
        <p:sp>
          <p:nvSpPr>
            <p:cNvPr id="11" name="Rectangle 10"/>
            <p:cNvSpPr/>
            <p:nvPr/>
          </p:nvSpPr>
          <p:spPr>
            <a:xfrm>
              <a:off x="6413678" y="3437901"/>
              <a:ext cx="1931832" cy="7805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1555" y="3437899"/>
              <a:ext cx="412123" cy="780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001555" y="310339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Collection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Dart doesn't support the array to store the data as in any other programming language. </a:t>
            </a:r>
          </a:p>
          <a:p>
            <a:r>
              <a:rPr lang="en-US" dirty="0"/>
              <a:t>So we use the Dart collection in place of arrays. </a:t>
            </a:r>
          </a:p>
          <a:p>
            <a:r>
              <a:rPr lang="en-US" dirty="0"/>
              <a:t>We can enable the other classes of the collection in Dart script by using the </a:t>
            </a:r>
            <a:r>
              <a:rPr lang="en-US" b="1" dirty="0" err="1">
                <a:solidFill>
                  <a:srgbClr val="C00000"/>
                </a:solidFill>
              </a:rPr>
              <a:t>dart:core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library.</a:t>
            </a:r>
          </a:p>
          <a:p>
            <a:r>
              <a:rPr lang="en-US" dirty="0"/>
              <a:t>They are classified into the following: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59477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EE5B-729C-E904-938F-D50BCD50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Dart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FBFF3-D940-C299-5320-18CE2721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some essential Dart programming tools you can use for developing applications: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C8419D-9E8C-022B-923A-35D8C1741E00}"/>
              </a:ext>
            </a:extLst>
          </p:cNvPr>
          <p:cNvGrpSpPr/>
          <p:nvPr/>
        </p:nvGrpSpPr>
        <p:grpSpPr>
          <a:xfrm>
            <a:off x="908393" y="3803092"/>
            <a:ext cx="3007393" cy="2356043"/>
            <a:chOff x="1791477" y="3455841"/>
            <a:chExt cx="2521690" cy="27563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2E8B26-858B-3782-170E-0423847B5AF7}"/>
                </a:ext>
              </a:extLst>
            </p:cNvPr>
            <p:cNvSpPr txBox="1"/>
            <p:nvPr/>
          </p:nvSpPr>
          <p:spPr>
            <a:xfrm>
              <a:off x="2451295" y="3455841"/>
              <a:ext cx="1154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algn="ctr"/>
              <a:r>
                <a:rPr lang="en-US" sz="2400" dirty="0">
                  <a:solidFill>
                    <a:srgbClr val="C00000"/>
                  </a:solidFill>
                </a:rPr>
                <a:t>DartPad</a:t>
              </a:r>
              <a:endParaRPr lang="en-US" sz="2400" b="1" i="0" u="none" dirty="0">
                <a:solidFill>
                  <a:srgbClr val="C00000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0AA3BF-21C3-6082-2ED1-ABFAD6C6BF65}"/>
                </a:ext>
              </a:extLst>
            </p:cNvPr>
            <p:cNvSpPr/>
            <p:nvPr/>
          </p:nvSpPr>
          <p:spPr>
            <a:xfrm>
              <a:off x="1791477" y="3903888"/>
              <a:ext cx="2521690" cy="2308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no-download-required online tool that allows you to learn Dart syntax and experiment with language features. It supports Dart’s core libraries and is great for quick code snippets and learning.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7EAD46-0168-838F-6293-1A3AA3AAF3BE}"/>
              </a:ext>
            </a:extLst>
          </p:cNvPr>
          <p:cNvGrpSpPr/>
          <p:nvPr/>
        </p:nvGrpSpPr>
        <p:grpSpPr>
          <a:xfrm>
            <a:off x="8064659" y="3791451"/>
            <a:ext cx="3007393" cy="2604452"/>
            <a:chOff x="1791477" y="3442223"/>
            <a:chExt cx="2521690" cy="30469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1D50D-1BCA-01FF-758A-1AA44C5A8C40}"/>
                </a:ext>
              </a:extLst>
            </p:cNvPr>
            <p:cNvSpPr txBox="1"/>
            <p:nvPr/>
          </p:nvSpPr>
          <p:spPr>
            <a:xfrm>
              <a:off x="2513742" y="3442223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algn="ctr"/>
              <a:r>
                <a:rPr lang="en-US" sz="2400" dirty="0">
                  <a:solidFill>
                    <a:srgbClr val="C00000"/>
                  </a:solidFill>
                </a:rPr>
                <a:t>Dart CLI</a:t>
              </a:r>
              <a:endParaRPr lang="en-US" sz="2400" b="1" i="0" u="none" dirty="0">
                <a:solidFill>
                  <a:srgbClr val="C00000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524826-A33F-2A73-107F-45E19F4B7A73}"/>
                </a:ext>
              </a:extLst>
            </p:cNvPr>
            <p:cNvSpPr/>
            <p:nvPr/>
          </p:nvSpPr>
          <p:spPr>
            <a:xfrm>
              <a:off x="1791477" y="3903888"/>
              <a:ext cx="2521690" cy="2585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The general-purpose command-line interface (CLI) included in the Dart SDK. It allows you to create, format, analyze, test, document, compile, and run Dart code and works seamlessly with the pub package manager.</a:t>
              </a:r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BE721-9213-D35C-08FE-D92D1D4D066C}"/>
              </a:ext>
            </a:extLst>
          </p:cNvPr>
          <p:cNvGrpSpPr/>
          <p:nvPr/>
        </p:nvGrpSpPr>
        <p:grpSpPr>
          <a:xfrm>
            <a:off x="4540171" y="1201094"/>
            <a:ext cx="3007393" cy="2657875"/>
            <a:chOff x="1791477" y="3494944"/>
            <a:chExt cx="2521690" cy="31094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2C9E9E-CAB7-5D4C-CE42-70ABAF591F4E}"/>
                </a:ext>
              </a:extLst>
            </p:cNvPr>
            <p:cNvSpPr txBox="1"/>
            <p:nvPr/>
          </p:nvSpPr>
          <p:spPr>
            <a:xfrm>
              <a:off x="1978451" y="3494944"/>
              <a:ext cx="21419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0" algn="ctr"/>
              <a:r>
                <a:rPr lang="en-IN" sz="2400" dirty="0">
                  <a:solidFill>
                    <a:srgbClr val="C00000"/>
                  </a:solidFill>
                </a:rPr>
                <a:t>IDEs and Editors</a:t>
              </a:r>
              <a:endParaRPr lang="en-US" sz="2400" b="1" i="0" u="none" dirty="0">
                <a:solidFill>
                  <a:srgbClr val="C00000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975CE9-4896-F35C-7C29-DD3F5CF76DE3}"/>
                </a:ext>
              </a:extLst>
            </p:cNvPr>
            <p:cNvSpPr/>
            <p:nvPr/>
          </p:nvSpPr>
          <p:spPr>
            <a:xfrm>
              <a:off x="1791477" y="3903888"/>
              <a:ext cx="2521690" cy="27005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dirty="0"/>
                <a:t>Android Studio: A popular IDE that supports Dart development.</a:t>
              </a:r>
            </a:p>
            <a:p>
              <a:pPr lvl="0" algn="ctr"/>
              <a:r>
                <a:rPr lang="en-US" dirty="0"/>
                <a:t>IntelliJ IDEA: Another powerful IDE integrates well with Dart.</a:t>
              </a:r>
            </a:p>
            <a:p>
              <a:pPr lvl="0" algn="ctr"/>
              <a:r>
                <a:rPr lang="en-US" dirty="0"/>
                <a:t>Visual Studio Code (VS Code): A lightweight code editor with Dart support.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94B807-3C97-90F3-44AC-71CA13B36F14}"/>
              </a:ext>
            </a:extLst>
          </p:cNvPr>
          <p:cNvGrpSpPr/>
          <p:nvPr/>
        </p:nvGrpSpPr>
        <p:grpSpPr>
          <a:xfrm>
            <a:off x="615820" y="1380930"/>
            <a:ext cx="3620343" cy="2444242"/>
            <a:chOff x="860354" y="220291"/>
            <a:chExt cx="3466373" cy="326529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36C7A73-A3A3-A771-6552-441D5A8FDED7}"/>
                </a:ext>
              </a:extLst>
            </p:cNvPr>
            <p:cNvSpPr/>
            <p:nvPr/>
          </p:nvSpPr>
          <p:spPr bwMode="auto">
            <a:xfrm>
              <a:off x="1095577" y="1438457"/>
              <a:ext cx="2995928" cy="2047129"/>
            </a:xfrm>
            <a:custGeom>
              <a:avLst/>
              <a:gdLst>
                <a:gd name="T0" fmla="*/ 0 w 1000"/>
                <a:gd name="T1" fmla="*/ 509 h 509"/>
                <a:gd name="T2" fmla="*/ 500 w 1000"/>
                <a:gd name="T3" fmla="*/ 508 h 509"/>
                <a:gd name="T4" fmla="*/ 1000 w 1000"/>
                <a:gd name="T5" fmla="*/ 509 h 509"/>
                <a:gd name="T6" fmla="*/ 500 w 1000"/>
                <a:gd name="T7" fmla="*/ 5 h 509"/>
                <a:gd name="T8" fmla="*/ 500 w 1000"/>
                <a:gd name="T9" fmla="*/ 5 h 509"/>
                <a:gd name="T10" fmla="*/ 0 w 1000"/>
                <a:gd name="T1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0" h="509">
                  <a:moveTo>
                    <a:pt x="0" y="509"/>
                  </a:moveTo>
                  <a:cubicBezTo>
                    <a:pt x="500" y="508"/>
                    <a:pt x="500" y="508"/>
                    <a:pt x="500" y="508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959" y="151"/>
                    <a:pt x="729" y="0"/>
                    <a:pt x="500" y="5"/>
                  </a:cubicBezTo>
                  <a:cubicBezTo>
                    <a:pt x="500" y="5"/>
                    <a:pt x="500" y="5"/>
                    <a:pt x="500" y="5"/>
                  </a:cubicBezTo>
                  <a:cubicBezTo>
                    <a:pt x="270" y="0"/>
                    <a:pt x="41" y="151"/>
                    <a:pt x="0" y="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1A8CB36-F100-3301-23B7-DEB26C827F7A}"/>
                </a:ext>
              </a:extLst>
            </p:cNvPr>
            <p:cNvSpPr/>
            <p:nvPr/>
          </p:nvSpPr>
          <p:spPr bwMode="auto">
            <a:xfrm>
              <a:off x="860354" y="220291"/>
              <a:ext cx="3466373" cy="3261531"/>
            </a:xfrm>
            <a:custGeom>
              <a:avLst/>
              <a:gdLst>
                <a:gd name="T0" fmla="*/ 6 w 1216"/>
                <a:gd name="T1" fmla="*/ 854 h 854"/>
                <a:gd name="T2" fmla="*/ 1216 w 1216"/>
                <a:gd name="T3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6" h="854">
                  <a:moveTo>
                    <a:pt x="6" y="854"/>
                  </a:moveTo>
                  <a:cubicBezTo>
                    <a:pt x="0" y="63"/>
                    <a:pt x="1183" y="0"/>
                    <a:pt x="1216" y="854"/>
                  </a:cubicBezTo>
                </a:path>
              </a:pathLst>
            </a:custGeom>
            <a:noFill/>
            <a:ln w="114300" cap="flat">
              <a:solidFill>
                <a:schemeClr val="accent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0571DF-1379-4F7D-8FD6-8FEE4BCEB666}"/>
              </a:ext>
            </a:extLst>
          </p:cNvPr>
          <p:cNvGrpSpPr/>
          <p:nvPr/>
        </p:nvGrpSpPr>
        <p:grpSpPr>
          <a:xfrm>
            <a:off x="4217405" y="3822354"/>
            <a:ext cx="3620343" cy="2666859"/>
            <a:chOff x="4566074" y="3369213"/>
            <a:chExt cx="3035648" cy="3119999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71090BED-5869-3F49-16B3-8E3CEFBBDA2D}"/>
                </a:ext>
              </a:extLst>
            </p:cNvPr>
            <p:cNvSpPr/>
            <p:nvPr/>
          </p:nvSpPr>
          <p:spPr bwMode="auto">
            <a:xfrm flipV="1">
              <a:off x="4566074" y="3369213"/>
              <a:ext cx="3035648" cy="3119999"/>
            </a:xfrm>
            <a:custGeom>
              <a:avLst/>
              <a:gdLst>
                <a:gd name="T0" fmla="*/ 6 w 1216"/>
                <a:gd name="T1" fmla="*/ 854 h 854"/>
                <a:gd name="T2" fmla="*/ 1216 w 1216"/>
                <a:gd name="T3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6" h="854">
                  <a:moveTo>
                    <a:pt x="6" y="854"/>
                  </a:moveTo>
                  <a:cubicBezTo>
                    <a:pt x="0" y="63"/>
                    <a:pt x="1183" y="0"/>
                    <a:pt x="1216" y="854"/>
                  </a:cubicBezTo>
                </a:path>
              </a:pathLst>
            </a:custGeom>
            <a:noFill/>
            <a:ln w="11430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67E2431-6D94-751F-5E91-310A90E1BBE2}"/>
                </a:ext>
              </a:extLst>
            </p:cNvPr>
            <p:cNvSpPr/>
            <p:nvPr/>
          </p:nvSpPr>
          <p:spPr bwMode="auto">
            <a:xfrm flipV="1">
              <a:off x="4772068" y="3380334"/>
              <a:ext cx="2623660" cy="1958294"/>
            </a:xfrm>
            <a:custGeom>
              <a:avLst/>
              <a:gdLst>
                <a:gd name="T0" fmla="*/ 0 w 1000"/>
                <a:gd name="T1" fmla="*/ 509 h 509"/>
                <a:gd name="T2" fmla="*/ 500 w 1000"/>
                <a:gd name="T3" fmla="*/ 508 h 509"/>
                <a:gd name="T4" fmla="*/ 1000 w 1000"/>
                <a:gd name="T5" fmla="*/ 509 h 509"/>
                <a:gd name="T6" fmla="*/ 500 w 1000"/>
                <a:gd name="T7" fmla="*/ 5 h 509"/>
                <a:gd name="T8" fmla="*/ 500 w 1000"/>
                <a:gd name="T9" fmla="*/ 5 h 509"/>
                <a:gd name="T10" fmla="*/ 0 w 1000"/>
                <a:gd name="T1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0" h="509">
                  <a:moveTo>
                    <a:pt x="0" y="509"/>
                  </a:moveTo>
                  <a:cubicBezTo>
                    <a:pt x="500" y="508"/>
                    <a:pt x="500" y="508"/>
                    <a:pt x="500" y="508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959" y="151"/>
                    <a:pt x="729" y="0"/>
                    <a:pt x="500" y="5"/>
                  </a:cubicBezTo>
                  <a:cubicBezTo>
                    <a:pt x="500" y="5"/>
                    <a:pt x="500" y="5"/>
                    <a:pt x="500" y="5"/>
                  </a:cubicBezTo>
                  <a:cubicBezTo>
                    <a:pt x="270" y="0"/>
                    <a:pt x="41" y="151"/>
                    <a:pt x="0" y="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612F-3F35-E6F0-BA51-028ACA7EE32E}"/>
              </a:ext>
            </a:extLst>
          </p:cNvPr>
          <p:cNvGrpSpPr/>
          <p:nvPr/>
        </p:nvGrpSpPr>
        <p:grpSpPr>
          <a:xfrm>
            <a:off x="7818988" y="1398756"/>
            <a:ext cx="3620343" cy="2441423"/>
            <a:chOff x="7585993" y="533808"/>
            <a:chExt cx="3035648" cy="2856259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E1728DA-7F0E-BFDF-CEE9-D23937336BCA}"/>
                </a:ext>
              </a:extLst>
            </p:cNvPr>
            <p:cNvSpPr/>
            <p:nvPr/>
          </p:nvSpPr>
          <p:spPr bwMode="auto">
            <a:xfrm>
              <a:off x="7585993" y="533808"/>
              <a:ext cx="3035648" cy="2856259"/>
            </a:xfrm>
            <a:custGeom>
              <a:avLst/>
              <a:gdLst>
                <a:gd name="T0" fmla="*/ 6 w 1216"/>
                <a:gd name="T1" fmla="*/ 854 h 854"/>
                <a:gd name="T2" fmla="*/ 1216 w 1216"/>
                <a:gd name="T3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6" h="854">
                  <a:moveTo>
                    <a:pt x="6" y="854"/>
                  </a:moveTo>
                  <a:cubicBezTo>
                    <a:pt x="0" y="63"/>
                    <a:pt x="1183" y="0"/>
                    <a:pt x="1216" y="854"/>
                  </a:cubicBezTo>
                </a:path>
              </a:pathLst>
            </a:custGeom>
            <a:solidFill>
              <a:srgbClr val="FFFFFF"/>
            </a:solidFill>
            <a:ln w="114300" cap="flat">
              <a:solidFill>
                <a:schemeClr val="accent2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62D9E4F-8F1E-E52C-85CE-85A997E81C4C}"/>
                </a:ext>
              </a:extLst>
            </p:cNvPr>
            <p:cNvSpPr/>
            <p:nvPr/>
          </p:nvSpPr>
          <p:spPr bwMode="auto">
            <a:xfrm>
              <a:off x="7791987" y="1564942"/>
              <a:ext cx="2623660" cy="1792755"/>
            </a:xfrm>
            <a:custGeom>
              <a:avLst/>
              <a:gdLst>
                <a:gd name="T0" fmla="*/ 0 w 1000"/>
                <a:gd name="T1" fmla="*/ 509 h 509"/>
                <a:gd name="T2" fmla="*/ 500 w 1000"/>
                <a:gd name="T3" fmla="*/ 508 h 509"/>
                <a:gd name="T4" fmla="*/ 1000 w 1000"/>
                <a:gd name="T5" fmla="*/ 509 h 509"/>
                <a:gd name="T6" fmla="*/ 500 w 1000"/>
                <a:gd name="T7" fmla="*/ 5 h 509"/>
                <a:gd name="T8" fmla="*/ 500 w 1000"/>
                <a:gd name="T9" fmla="*/ 5 h 509"/>
                <a:gd name="T10" fmla="*/ 0 w 1000"/>
                <a:gd name="T1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0" h="509">
                  <a:moveTo>
                    <a:pt x="0" y="509"/>
                  </a:moveTo>
                  <a:cubicBezTo>
                    <a:pt x="500" y="508"/>
                    <a:pt x="500" y="508"/>
                    <a:pt x="500" y="508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959" y="151"/>
                    <a:pt x="729" y="0"/>
                    <a:pt x="500" y="5"/>
                  </a:cubicBezTo>
                  <a:cubicBezTo>
                    <a:pt x="500" y="5"/>
                    <a:pt x="500" y="5"/>
                    <a:pt x="500" y="5"/>
                  </a:cubicBezTo>
                  <a:cubicBezTo>
                    <a:pt x="270" y="0"/>
                    <a:pt x="41" y="151"/>
                    <a:pt x="0" y="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294983C-5E16-1D1C-7FB0-1FD4E3B49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99" y="2564144"/>
            <a:ext cx="1461386" cy="10596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4B0647-7B73-C80F-113E-090440ADA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97" y="4029456"/>
            <a:ext cx="1526212" cy="1043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FF5543-4596-F721-F77B-CEB3753C8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39" y="2564144"/>
            <a:ext cx="1406239" cy="1043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80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data types list and map are used to represent a collection of objects.</a:t>
            </a:r>
          </a:p>
          <a:p>
            <a:r>
              <a:rPr lang="en-US" dirty="0"/>
              <a:t>A </a:t>
            </a:r>
            <a:r>
              <a:rPr lang="en-US" b="1" dirty="0">
                <a:solidFill>
                  <a:srgbClr val="C00000"/>
                </a:solidFill>
              </a:rPr>
              <a:t>List</a:t>
            </a:r>
            <a:r>
              <a:rPr lang="en-US" dirty="0"/>
              <a:t> is an ordered group of objects.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List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data type in Dart is synonymous to the concept of an </a:t>
            </a:r>
            <a:r>
              <a:rPr lang="en-US" b="1" dirty="0">
                <a:solidFill>
                  <a:srgbClr val="C00000"/>
                </a:solidFill>
              </a:rPr>
              <a:t>array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other programming languages.</a:t>
            </a:r>
          </a:p>
          <a:p>
            <a:r>
              <a:rPr lang="en-US" dirty="0"/>
              <a:t>The </a:t>
            </a:r>
            <a:r>
              <a:rPr lang="en-US" b="1" dirty="0" err="1">
                <a:solidFill>
                  <a:srgbClr val="C00000"/>
                </a:solidFill>
              </a:rPr>
              <a:t>dart:core</a:t>
            </a:r>
            <a:r>
              <a:rPr lang="en-US" dirty="0"/>
              <a:t> library provides the </a:t>
            </a:r>
            <a:r>
              <a:rPr lang="en-US" b="1" dirty="0">
                <a:solidFill>
                  <a:srgbClr val="C00000"/>
                </a:solidFill>
              </a:rPr>
              <a:t>List</a:t>
            </a:r>
            <a:r>
              <a:rPr lang="en-US" dirty="0"/>
              <a:t> class that enables creation and manipulation of lists.</a:t>
            </a:r>
          </a:p>
          <a:p>
            <a:r>
              <a:rPr lang="en-US" dirty="0"/>
              <a:t>Lists can be classified as </a:t>
            </a:r>
          </a:p>
          <a:p>
            <a:pPr lvl="1"/>
            <a:r>
              <a:rPr lang="en-US" dirty="0"/>
              <a:t>Fixed Length List</a:t>
            </a:r>
          </a:p>
          <a:p>
            <a:pPr lvl="1"/>
            <a:r>
              <a:rPr lang="en-US" dirty="0"/>
              <a:t>Growable List</a:t>
            </a:r>
          </a:p>
          <a:p>
            <a:r>
              <a:rPr lang="en-US" dirty="0"/>
              <a:t>A list can be created using [] square brackets.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9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Fixed Length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A fixed length list’s length cannot change at runtime.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The above syntax creates a list of the specified size by </a:t>
            </a:r>
            <a:r>
              <a:rPr lang="en-US" dirty="0">
                <a:solidFill>
                  <a:srgbClr val="C00000"/>
                </a:solidFill>
              </a:rPr>
              <a:t>length</a:t>
            </a:r>
            <a:r>
              <a:rPr lang="en-US" dirty="0"/>
              <a:t> with </a:t>
            </a:r>
            <a:r>
              <a:rPr lang="en-US" dirty="0">
                <a:solidFill>
                  <a:srgbClr val="C00000"/>
                </a:solidFill>
              </a:rPr>
              <a:t>fill</a:t>
            </a:r>
            <a:r>
              <a:rPr lang="en-US" dirty="0"/>
              <a:t> at each position where </a:t>
            </a: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 is the type of element in the list.</a:t>
            </a:r>
          </a:p>
          <a:p>
            <a:r>
              <a:rPr lang="en-US" dirty="0"/>
              <a:t>The list cannot grow or shrink at runtime.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6519" y="1205798"/>
            <a:ext cx="5317994" cy="668301"/>
            <a:chOff x="476519" y="1350477"/>
            <a:chExt cx="5317994" cy="668301"/>
          </a:xfrm>
        </p:grpSpPr>
        <p:sp>
          <p:nvSpPr>
            <p:cNvPr id="4" name="Rectangle 3"/>
            <p:cNvSpPr/>
            <p:nvPr/>
          </p:nvSpPr>
          <p:spPr>
            <a:xfrm>
              <a:off x="888640" y="1684988"/>
              <a:ext cx="4905873" cy="3337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var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= new 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initial_size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76519" y="1684985"/>
              <a:ext cx="412123" cy="333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76519" y="13504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96000" y="3053504"/>
            <a:ext cx="5196493" cy="2162696"/>
            <a:chOff x="476519" y="3086979"/>
            <a:chExt cx="3670479" cy="1543847"/>
          </a:xfrm>
        </p:grpSpPr>
        <p:sp>
          <p:nvSpPr>
            <p:cNvPr id="7" name="Rectangle 6"/>
            <p:cNvSpPr/>
            <p:nvPr/>
          </p:nvSpPr>
          <p:spPr>
            <a:xfrm>
              <a:off x="825354" y="3325767"/>
              <a:ext cx="3321644" cy="1305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List.filled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(3,0);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[0] = 12;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[1] = 13;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[2] = 11;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519" y="3325766"/>
              <a:ext cx="348835" cy="130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76519" y="3086979"/>
              <a:ext cx="1159098" cy="23879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5351514"/>
            <a:ext cx="3670479" cy="669359"/>
            <a:chOff x="5935015" y="3086978"/>
            <a:chExt cx="3670479" cy="669359"/>
          </a:xfrm>
        </p:grpSpPr>
        <p:sp>
          <p:nvSpPr>
            <p:cNvPr id="11" name="Rectangle 10"/>
            <p:cNvSpPr/>
            <p:nvPr/>
          </p:nvSpPr>
          <p:spPr>
            <a:xfrm>
              <a:off x="6347138" y="3421488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[12, 13, 11]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35015" y="3421486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5935015" y="30869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344964B-9122-D0D5-31A0-BF9A470EDE46}"/>
              </a:ext>
            </a:extLst>
          </p:cNvPr>
          <p:cNvSpPr/>
          <p:nvPr/>
        </p:nvSpPr>
        <p:spPr>
          <a:xfrm>
            <a:off x="2431496" y="1909552"/>
            <a:ext cx="5664555" cy="28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2FBF-2913-1692-45C7-B7AEAE3F34A1}"/>
              </a:ext>
            </a:extLst>
          </p:cNvPr>
          <p:cNvGrpSpPr/>
          <p:nvPr/>
        </p:nvGrpSpPr>
        <p:grpSpPr>
          <a:xfrm>
            <a:off x="476519" y="1954594"/>
            <a:ext cx="9703179" cy="668301"/>
            <a:chOff x="476519" y="1350477"/>
            <a:chExt cx="9703179" cy="6683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CED8A-A795-FA68-B6B5-825862095B78}"/>
                </a:ext>
              </a:extLst>
            </p:cNvPr>
            <p:cNvSpPr/>
            <p:nvPr/>
          </p:nvSpPr>
          <p:spPr>
            <a:xfrm>
              <a:off x="888640" y="1684988"/>
              <a:ext cx="9291058" cy="3337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var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List.filled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(int length, E fill, {bool growable = false});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C1C492-5413-0DEE-6E8F-6E90A2172934}"/>
                </a:ext>
              </a:extLst>
            </p:cNvPr>
            <p:cNvSpPr/>
            <p:nvPr/>
          </p:nvSpPr>
          <p:spPr>
            <a:xfrm>
              <a:off x="476519" y="1684985"/>
              <a:ext cx="412123" cy="333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0" name="Round Same Side Corner Rectangle 5">
              <a:extLst>
                <a:ext uri="{FF2B5EF4-FFF2-40B4-BE49-F238E27FC236}">
                  <a16:creationId xmlns:a16="http://schemas.microsoft.com/office/drawing/2014/main" id="{9A1A2F3C-5D9E-4BA3-7297-07CA7C3B64E4}"/>
                </a:ext>
              </a:extLst>
            </p:cNvPr>
            <p:cNvSpPr/>
            <p:nvPr/>
          </p:nvSpPr>
          <p:spPr>
            <a:xfrm>
              <a:off x="476519" y="13504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691D5-F649-6E24-8BCE-E53A7D5710A2}"/>
              </a:ext>
            </a:extLst>
          </p:cNvPr>
          <p:cNvGrpSpPr/>
          <p:nvPr/>
        </p:nvGrpSpPr>
        <p:grpSpPr>
          <a:xfrm>
            <a:off x="485690" y="3860691"/>
            <a:ext cx="5196493" cy="2162696"/>
            <a:chOff x="476519" y="3086979"/>
            <a:chExt cx="3670479" cy="15438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8E2753-7067-0C31-D6D0-58331DAC96E2}"/>
                </a:ext>
              </a:extLst>
            </p:cNvPr>
            <p:cNvSpPr/>
            <p:nvPr/>
          </p:nvSpPr>
          <p:spPr>
            <a:xfrm>
              <a:off x="825354" y="3325767"/>
              <a:ext cx="3321644" cy="13050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List(3);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[0] = 12;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[1] = 13;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[2] = 11;</a:t>
              </a:r>
            </a:p>
            <a:p>
              <a:pPr lvl="1"/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DFE195-DA73-208F-B000-BF5FD24DC9E3}"/>
                </a:ext>
              </a:extLst>
            </p:cNvPr>
            <p:cNvSpPr/>
            <p:nvPr/>
          </p:nvSpPr>
          <p:spPr>
            <a:xfrm>
              <a:off x="476519" y="3325766"/>
              <a:ext cx="348835" cy="130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B8F38C44-0693-1DE4-24C2-579E4CB188FA}"/>
                </a:ext>
              </a:extLst>
            </p:cNvPr>
            <p:cNvSpPr/>
            <p:nvPr/>
          </p:nvSpPr>
          <p:spPr>
            <a:xfrm>
              <a:off x="476519" y="3086979"/>
              <a:ext cx="1159098" cy="23879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53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Growable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A growable list’s length can change at run-time.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The above syntax creates a list of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 size specified by length with </a:t>
            </a:r>
            <a:r>
              <a:rPr lang="en-US" dirty="0">
                <a:solidFill>
                  <a:srgbClr val="C00000"/>
                </a:solidFill>
              </a:rPr>
              <a:t>fill</a:t>
            </a:r>
            <a:r>
              <a:rPr lang="en-US" dirty="0"/>
              <a:t> at each position where </a:t>
            </a:r>
            <a:r>
              <a:rPr lang="en-US" dirty="0">
                <a:solidFill>
                  <a:srgbClr val="C00000"/>
                </a:solidFill>
              </a:rPr>
              <a:t>E</a:t>
            </a:r>
            <a:r>
              <a:rPr lang="en-US" dirty="0"/>
              <a:t> is the type of element in the list.</a:t>
            </a:r>
          </a:p>
          <a:p>
            <a:r>
              <a:rPr lang="en-US" dirty="0"/>
              <a:t>The list can grow or shrink at runtime.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6519" y="1249962"/>
            <a:ext cx="8910077" cy="669359"/>
            <a:chOff x="476519" y="1350477"/>
            <a:chExt cx="8910077" cy="669359"/>
          </a:xfrm>
        </p:grpSpPr>
        <p:sp>
          <p:nvSpPr>
            <p:cNvPr id="4" name="Rectangle 3"/>
            <p:cNvSpPr/>
            <p:nvPr/>
          </p:nvSpPr>
          <p:spPr>
            <a:xfrm>
              <a:off x="888642" y="1684987"/>
              <a:ext cx="8497954" cy="331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var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= new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List();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76519" y="1684986"/>
              <a:ext cx="412123" cy="3348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76519" y="13504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6519" y="3816532"/>
            <a:ext cx="4830977" cy="2347818"/>
            <a:chOff x="476519" y="3086978"/>
            <a:chExt cx="4649636" cy="2347818"/>
          </a:xfrm>
        </p:grpSpPr>
        <p:sp>
          <p:nvSpPr>
            <p:cNvPr id="7" name="Rectangle 6"/>
            <p:cNvSpPr/>
            <p:nvPr/>
          </p:nvSpPr>
          <p:spPr>
            <a:xfrm>
              <a:off x="888642" y="3421487"/>
              <a:ext cx="4237513" cy="20133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pPr marL="801688" lvl="1"/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List();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[0] = 12;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[1] = 13;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[2] = 11;</a:t>
              </a:r>
            </a:p>
            <a:p>
              <a:pPr marL="801688" lvl="1"/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519" y="3421485"/>
              <a:ext cx="412123" cy="2013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76519" y="30869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8574" y="5494989"/>
            <a:ext cx="3670479" cy="669359"/>
            <a:chOff x="5935015" y="3086978"/>
            <a:chExt cx="3670479" cy="669359"/>
          </a:xfrm>
        </p:grpSpPr>
        <p:sp>
          <p:nvSpPr>
            <p:cNvPr id="11" name="Rectangle 10"/>
            <p:cNvSpPr/>
            <p:nvPr/>
          </p:nvSpPr>
          <p:spPr>
            <a:xfrm>
              <a:off x="6347138" y="3421488"/>
              <a:ext cx="3258356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[12, 13, 11]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35015" y="3421486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5935015" y="30869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135303-570B-5EB2-13C5-00201AA44B08}"/>
              </a:ext>
            </a:extLst>
          </p:cNvPr>
          <p:cNvGrpSpPr/>
          <p:nvPr/>
        </p:nvGrpSpPr>
        <p:grpSpPr>
          <a:xfrm>
            <a:off x="476519" y="2019595"/>
            <a:ext cx="8910077" cy="666063"/>
            <a:chOff x="476519" y="1350477"/>
            <a:chExt cx="8910077" cy="6660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79C531-1331-538B-DD0A-7BB2933A0448}"/>
                </a:ext>
              </a:extLst>
            </p:cNvPr>
            <p:cNvSpPr/>
            <p:nvPr/>
          </p:nvSpPr>
          <p:spPr>
            <a:xfrm>
              <a:off x="888642" y="1684987"/>
              <a:ext cx="8497954" cy="331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var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List.filled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(int length, E fill, {bool growable = true});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3C92C1-AE3A-A13C-F348-27CAD27BF87F}"/>
                </a:ext>
              </a:extLst>
            </p:cNvPr>
            <p:cNvSpPr/>
            <p:nvPr/>
          </p:nvSpPr>
          <p:spPr>
            <a:xfrm>
              <a:off x="476519" y="1684985"/>
              <a:ext cx="412123" cy="3315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9" name="Round Same Side Corner Rectangle 5">
              <a:extLst>
                <a:ext uri="{FF2B5EF4-FFF2-40B4-BE49-F238E27FC236}">
                  <a16:creationId xmlns:a16="http://schemas.microsoft.com/office/drawing/2014/main" id="{05E12ADF-6A40-287A-B8F7-4CE328403A91}"/>
                </a:ext>
              </a:extLst>
            </p:cNvPr>
            <p:cNvSpPr/>
            <p:nvPr/>
          </p:nvSpPr>
          <p:spPr>
            <a:xfrm>
              <a:off x="476519" y="13504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BBC5516-04AF-01E2-EF3E-4A4B7CD44DC6}"/>
              </a:ext>
            </a:extLst>
          </p:cNvPr>
          <p:cNvSpPr/>
          <p:nvPr/>
        </p:nvSpPr>
        <p:spPr>
          <a:xfrm>
            <a:off x="2475218" y="1979348"/>
            <a:ext cx="5664555" cy="28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315C10-3AFC-A419-671E-E1BF50C9150D}"/>
              </a:ext>
            </a:extLst>
          </p:cNvPr>
          <p:cNvGrpSpPr/>
          <p:nvPr/>
        </p:nvGrpSpPr>
        <p:grpSpPr>
          <a:xfrm>
            <a:off x="5518574" y="3020166"/>
            <a:ext cx="6542246" cy="2347818"/>
            <a:chOff x="476519" y="3086978"/>
            <a:chExt cx="6296669" cy="23478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E442BB-2256-03DC-3B70-9D9F14B1F470}"/>
                </a:ext>
              </a:extLst>
            </p:cNvPr>
            <p:cNvSpPr/>
            <p:nvPr/>
          </p:nvSpPr>
          <p:spPr>
            <a:xfrm>
              <a:off x="888642" y="3421487"/>
              <a:ext cx="5884546" cy="20133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pPr marL="801688" lvl="1"/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List.filled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(3,0,growable:true);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[0] = 12;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[1] = 13;</a:t>
              </a:r>
            </a:p>
            <a:p>
              <a:pPr marL="801688" lvl="1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[2] = 11;</a:t>
              </a:r>
            </a:p>
            <a:p>
              <a:pPr marL="801688" lvl="1"/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C2BF2F-4CD9-A689-56E0-8DD2C305AA05}"/>
                </a:ext>
              </a:extLst>
            </p:cNvPr>
            <p:cNvSpPr/>
            <p:nvPr/>
          </p:nvSpPr>
          <p:spPr>
            <a:xfrm>
              <a:off x="476519" y="3421485"/>
              <a:ext cx="412123" cy="2013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854CEA4D-EFE9-2D20-F192-8F6DE7D166B1}"/>
                </a:ext>
              </a:extLst>
            </p:cNvPr>
            <p:cNvSpPr/>
            <p:nvPr/>
          </p:nvSpPr>
          <p:spPr>
            <a:xfrm>
              <a:off x="476519" y="30869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14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0D5-5A7E-20E6-BC9A-83CA267B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List&lt;Model Class&gt;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ECD07-CF27-376B-0AFA-84D563410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Suppose, we have a list of products then the List will be created as shown in example.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we want to show more details about every product we want something that can be used as Datatype and contain a specific format of data according to our requirement.</a:t>
            </a:r>
          </a:p>
          <a:p>
            <a:r>
              <a:rPr lang="en-US" dirty="0"/>
              <a:t>For that purpose we need to create data model class.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BA7B6-51F7-8EDF-8532-EA1578C84D5E}"/>
              </a:ext>
            </a:extLst>
          </p:cNvPr>
          <p:cNvGrpSpPr/>
          <p:nvPr/>
        </p:nvGrpSpPr>
        <p:grpSpPr>
          <a:xfrm>
            <a:off x="488084" y="1415745"/>
            <a:ext cx="6780463" cy="669359"/>
            <a:chOff x="450761" y="3679746"/>
            <a:chExt cx="6780463" cy="6693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742FD8-7CD4-A84C-CBD5-0611C761FCE1}"/>
                </a:ext>
              </a:extLst>
            </p:cNvPr>
            <p:cNvSpPr/>
            <p:nvPr/>
          </p:nvSpPr>
          <p:spPr>
            <a:xfrm>
              <a:off x="862884" y="4014256"/>
              <a:ext cx="6368340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&lt;String&gt; products = ['Sugar', 'Salt', 'Pulse'];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88388F-4CCB-FFAE-C8A3-2C8331541791}"/>
                </a:ext>
              </a:extLst>
            </p:cNvPr>
            <p:cNvSpPr/>
            <p:nvPr/>
          </p:nvSpPr>
          <p:spPr>
            <a:xfrm>
              <a:off x="450761" y="4014255"/>
              <a:ext cx="412123" cy="3348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7" name="Round Same Side Corner Rectangle 18">
              <a:extLst>
                <a:ext uri="{FF2B5EF4-FFF2-40B4-BE49-F238E27FC236}">
                  <a16:creationId xmlns:a16="http://schemas.microsoft.com/office/drawing/2014/main" id="{DA11B47F-573A-0AEF-FC65-000381454D6C}"/>
                </a:ext>
              </a:extLst>
            </p:cNvPr>
            <p:cNvSpPr/>
            <p:nvPr/>
          </p:nvSpPr>
          <p:spPr>
            <a:xfrm>
              <a:off x="450761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A79AB-B964-9D64-778C-08B014CBA318}"/>
              </a:ext>
            </a:extLst>
          </p:cNvPr>
          <p:cNvGrpSpPr/>
          <p:nvPr/>
        </p:nvGrpSpPr>
        <p:grpSpPr>
          <a:xfrm>
            <a:off x="488084" y="3508912"/>
            <a:ext cx="4970324" cy="2173431"/>
            <a:chOff x="450761" y="3679746"/>
            <a:chExt cx="4970324" cy="21734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835800-BB84-8A31-1ADC-D969B8D9BBFA}"/>
                </a:ext>
              </a:extLst>
            </p:cNvPr>
            <p:cNvSpPr/>
            <p:nvPr/>
          </p:nvSpPr>
          <p:spPr>
            <a:xfrm>
              <a:off x="862884" y="4014256"/>
              <a:ext cx="4558201" cy="1838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Product{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name;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price;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quantity;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Product({required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this.name,required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this.price,required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this.quantity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1715D5-161A-E9F2-5EEA-7A9F70C73782}"/>
                </a:ext>
              </a:extLst>
            </p:cNvPr>
            <p:cNvSpPr/>
            <p:nvPr/>
          </p:nvSpPr>
          <p:spPr>
            <a:xfrm>
              <a:off x="450761" y="4014255"/>
              <a:ext cx="412123" cy="1838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5" name="Round Same Side Corner Rectangle 18">
              <a:extLst>
                <a:ext uri="{FF2B5EF4-FFF2-40B4-BE49-F238E27FC236}">
                  <a16:creationId xmlns:a16="http://schemas.microsoft.com/office/drawing/2014/main" id="{A8101970-3F80-ED55-87E0-435D51C7A273}"/>
                </a:ext>
              </a:extLst>
            </p:cNvPr>
            <p:cNvSpPr/>
            <p:nvPr/>
          </p:nvSpPr>
          <p:spPr>
            <a:xfrm>
              <a:off x="450761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CDFBA7-E94A-FA7F-1325-B73300B0559E}"/>
              </a:ext>
            </a:extLst>
          </p:cNvPr>
          <p:cNvGrpSpPr/>
          <p:nvPr/>
        </p:nvGrpSpPr>
        <p:grpSpPr>
          <a:xfrm>
            <a:off x="5940272" y="3508912"/>
            <a:ext cx="4970324" cy="2173431"/>
            <a:chOff x="450761" y="3679746"/>
            <a:chExt cx="4970324" cy="21734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EBDD7-E949-D356-4673-F4C0A951C101}"/>
                </a:ext>
              </a:extLst>
            </p:cNvPr>
            <p:cNvSpPr/>
            <p:nvPr/>
          </p:nvSpPr>
          <p:spPr>
            <a:xfrm>
              <a:off x="862884" y="4014256"/>
              <a:ext cx="4558201" cy="18389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&lt;Product&gt; products = 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Product(name: ‘Sugar’, price: 64, quantity: ‘1 Kg’),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Product(name: ‘Salt’, price: 70, quantity: ‘1 Kg’) 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Product(name: ‘Pulse’, price: 50, quantity: ‘1 Kg’)];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585FF7-95AA-FD9A-3778-271058644BDA}"/>
                </a:ext>
              </a:extLst>
            </p:cNvPr>
            <p:cNvSpPr/>
            <p:nvPr/>
          </p:nvSpPr>
          <p:spPr>
            <a:xfrm>
              <a:off x="450761" y="4014255"/>
              <a:ext cx="412123" cy="1838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9" name="Round Same Side Corner Rectangle 18">
              <a:extLst>
                <a:ext uri="{FF2B5EF4-FFF2-40B4-BE49-F238E27FC236}">
                  <a16:creationId xmlns:a16="http://schemas.microsoft.com/office/drawing/2014/main" id="{6FFE5332-DC3F-BFA5-D263-D8A3D3A06917}"/>
                </a:ext>
              </a:extLst>
            </p:cNvPr>
            <p:cNvSpPr/>
            <p:nvPr/>
          </p:nvSpPr>
          <p:spPr>
            <a:xfrm>
              <a:off x="450761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5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>
                <a:solidFill>
                  <a:srgbClr val="C00000"/>
                </a:solidFill>
              </a:rPr>
              <a:t>Map&lt;K, V&gt; </a:t>
            </a:r>
            <a:r>
              <a:rPr lang="en-US" dirty="0"/>
              <a:t>data type represents a set of values as key-value pairs.</a:t>
            </a:r>
          </a:p>
          <a:p>
            <a:r>
              <a:rPr lang="en-US" dirty="0"/>
              <a:t>Keys and values on a map may be of any data type. </a:t>
            </a:r>
          </a:p>
          <a:p>
            <a:r>
              <a:rPr lang="en-US" dirty="0"/>
              <a:t>It is a dynamic collection. 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0761" y="2174724"/>
            <a:ext cx="3966693" cy="890449"/>
            <a:chOff x="450761" y="2174724"/>
            <a:chExt cx="3966693" cy="890449"/>
          </a:xfrm>
        </p:grpSpPr>
        <p:sp>
          <p:nvSpPr>
            <p:cNvPr id="14" name="Rectangle 13"/>
            <p:cNvSpPr/>
            <p:nvPr/>
          </p:nvSpPr>
          <p:spPr>
            <a:xfrm>
              <a:off x="862884" y="2509235"/>
              <a:ext cx="3554570" cy="555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var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identifier =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Map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identifier[key] = value;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0761" y="2509232"/>
              <a:ext cx="412123" cy="5559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450761" y="2174724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0761" y="3440488"/>
            <a:ext cx="5125791" cy="1883927"/>
            <a:chOff x="450761" y="3679746"/>
            <a:chExt cx="5125791" cy="1883927"/>
          </a:xfrm>
        </p:grpSpPr>
        <p:sp>
          <p:nvSpPr>
            <p:cNvPr id="17" name="Rectangle 16"/>
            <p:cNvSpPr/>
            <p:nvPr/>
          </p:nvSpPr>
          <p:spPr>
            <a:xfrm>
              <a:off x="862884" y="4014256"/>
              <a:ext cx="4713668" cy="1549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Map&lt;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dynamic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Map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[‘First’] = ‘Darshan’;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[‘Second’] = ‘University’; 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0761" y="4014254"/>
              <a:ext cx="412123" cy="15494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9" name="Round Same Side Corner Rectangle 18"/>
            <p:cNvSpPr/>
            <p:nvPr/>
          </p:nvSpPr>
          <p:spPr>
            <a:xfrm>
              <a:off x="450761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09257" y="3440488"/>
            <a:ext cx="4988897" cy="669359"/>
            <a:chOff x="5909257" y="3679746"/>
            <a:chExt cx="4988897" cy="669359"/>
          </a:xfrm>
        </p:grpSpPr>
        <p:sp>
          <p:nvSpPr>
            <p:cNvPr id="20" name="Rectangle 19"/>
            <p:cNvSpPr/>
            <p:nvPr/>
          </p:nvSpPr>
          <p:spPr>
            <a:xfrm>
              <a:off x="6321379" y="4014256"/>
              <a:ext cx="4576775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{First: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Darshan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Second: University}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09257" y="4014254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5909257" y="367974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3B6E19-4097-B5E8-DBD8-0467774FE389}"/>
              </a:ext>
            </a:extLst>
          </p:cNvPr>
          <p:cNvGrpSpPr/>
          <p:nvPr/>
        </p:nvGrpSpPr>
        <p:grpSpPr>
          <a:xfrm>
            <a:off x="6096000" y="2174724"/>
            <a:ext cx="3966693" cy="890449"/>
            <a:chOff x="450761" y="2174724"/>
            <a:chExt cx="3966693" cy="8904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DE4110-5283-0FFB-E307-50D9204FCF34}"/>
                </a:ext>
              </a:extLst>
            </p:cNvPr>
            <p:cNvSpPr/>
            <p:nvPr/>
          </p:nvSpPr>
          <p:spPr>
            <a:xfrm>
              <a:off x="862884" y="2509235"/>
              <a:ext cx="3554570" cy="555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>
                  <a:solidFill>
                    <a:srgbClr val="C00000"/>
                  </a:solidFill>
                  <a:latin typeface="Consolas" panose="020B0609020204030204" pitchFamily="49" charset="0"/>
                </a:rPr>
                <a:t>Map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identifier =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{}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identifier[key] = value;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9B22F7-6D0B-A93D-8FB7-67284BF149C4}"/>
                </a:ext>
              </a:extLst>
            </p:cNvPr>
            <p:cNvSpPr/>
            <p:nvPr/>
          </p:nvSpPr>
          <p:spPr>
            <a:xfrm>
              <a:off x="450761" y="2509232"/>
              <a:ext cx="412123" cy="5559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7" name="Round Same Side Corner Rectangle 15">
              <a:extLst>
                <a:ext uri="{FF2B5EF4-FFF2-40B4-BE49-F238E27FC236}">
                  <a16:creationId xmlns:a16="http://schemas.microsoft.com/office/drawing/2014/main" id="{F5DBEABC-21E1-89F2-6628-F8395161B10E}"/>
                </a:ext>
              </a:extLst>
            </p:cNvPr>
            <p:cNvSpPr/>
            <p:nvPr/>
          </p:nvSpPr>
          <p:spPr>
            <a:xfrm>
              <a:off x="450761" y="2174724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DF61FF2-6759-205B-7F0F-3F4828928B45}"/>
              </a:ext>
            </a:extLst>
          </p:cNvPr>
          <p:cNvSpPr/>
          <p:nvPr/>
        </p:nvSpPr>
        <p:spPr>
          <a:xfrm>
            <a:off x="4744372" y="2619776"/>
            <a:ext cx="1046268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5423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Functions are the building blocks of readable, maintainable, and reusable code.</a:t>
            </a:r>
          </a:p>
          <a:p>
            <a:r>
              <a:rPr lang="en-US" dirty="0"/>
              <a:t>A function is a set of statements to perform a specific task.</a:t>
            </a:r>
          </a:p>
          <a:p>
            <a:r>
              <a:rPr lang="en-US" dirty="0"/>
              <a:t>Functions organize the program into logical blocks of code.</a:t>
            </a:r>
          </a:p>
          <a:p>
            <a:r>
              <a:rPr lang="en-US" dirty="0"/>
              <a:t>Once defined, functions may be called to access code.</a:t>
            </a:r>
          </a:p>
          <a:p>
            <a:r>
              <a:rPr lang="en-US" dirty="0"/>
              <a:t>This makes the code reusable, easy to read &amp; maintain the program’s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function declaration tells the compiler about a function's name, return type, and parameters.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function_name</a:t>
            </a:r>
            <a:r>
              <a:rPr lang="en-US" dirty="0"/>
              <a:t> defines the name of the function.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return_type</a:t>
            </a:r>
            <a:r>
              <a:rPr lang="en-US" dirty="0"/>
              <a:t> defines the datatype in which output is to be returned.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return value </a:t>
            </a:r>
            <a:r>
              <a:rPr lang="en-US" dirty="0"/>
              <a:t>defines the value to be returned from the function.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85249" y="3059618"/>
            <a:ext cx="6076677" cy="1412992"/>
            <a:chOff x="559894" y="3213166"/>
            <a:chExt cx="6076677" cy="1189369"/>
          </a:xfrm>
        </p:grpSpPr>
        <p:sp>
          <p:nvSpPr>
            <p:cNvPr id="21" name="Rectangle 20"/>
            <p:cNvSpPr/>
            <p:nvPr/>
          </p:nvSpPr>
          <p:spPr>
            <a:xfrm>
              <a:off x="972016" y="3546058"/>
              <a:ext cx="5664555" cy="856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return_type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function_name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 parameters ) { </a:t>
              </a:r>
            </a:p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    // Body of function </a:t>
              </a:r>
            </a:p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value;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9894" y="3546056"/>
              <a:ext cx="398385" cy="8564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559894" y="3213166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9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Functions Call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02907" y="620559"/>
            <a:ext cx="11929641" cy="5616882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function_name</a:t>
            </a:r>
            <a:r>
              <a:rPr lang="en-US" dirty="0"/>
              <a:t> defines the name of the function.</a:t>
            </a:r>
          </a:p>
          <a:p>
            <a:r>
              <a:rPr lang="en-US" dirty="0" err="1">
                <a:solidFill>
                  <a:srgbClr val="C00000"/>
                </a:solidFill>
              </a:rPr>
              <a:t>argument_list</a:t>
            </a:r>
            <a:r>
              <a:rPr lang="en-US" dirty="0"/>
              <a:t> is the list of the parameter that the function requires.</a:t>
            </a:r>
          </a:p>
          <a:p>
            <a:pPr lvl="1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0621" y="752772"/>
            <a:ext cx="6059335" cy="689603"/>
            <a:chOff x="464942" y="854977"/>
            <a:chExt cx="6059335" cy="689603"/>
          </a:xfrm>
        </p:grpSpPr>
        <p:sp>
          <p:nvSpPr>
            <p:cNvPr id="21" name="Rectangle 20"/>
            <p:cNvSpPr/>
            <p:nvPr/>
          </p:nvSpPr>
          <p:spPr>
            <a:xfrm>
              <a:off x="859722" y="1196235"/>
              <a:ext cx="5664555" cy="343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function_name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argument_list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810" y="1184730"/>
              <a:ext cx="398385" cy="3598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464942" y="854977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0621" y="2347849"/>
            <a:ext cx="5125791" cy="4069517"/>
            <a:chOff x="415515" y="2459620"/>
            <a:chExt cx="5125791" cy="4069517"/>
          </a:xfrm>
        </p:grpSpPr>
        <p:sp>
          <p:nvSpPr>
            <p:cNvPr id="7" name="Rectangle 6"/>
            <p:cNvSpPr/>
            <p:nvPr/>
          </p:nvSpPr>
          <p:spPr>
            <a:xfrm>
              <a:off x="827638" y="2794129"/>
              <a:ext cx="4713668" cy="3735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add(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a,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Creating function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result = a + b;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returning value result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result;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main()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Calling the function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output =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add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(10, 20);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Printing output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(output);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515" y="2794127"/>
              <a:ext cx="412123" cy="37350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15515" y="24596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67727" y="2348060"/>
            <a:ext cx="2343955" cy="668591"/>
            <a:chOff x="5953429" y="2459620"/>
            <a:chExt cx="2343955" cy="668591"/>
          </a:xfrm>
        </p:grpSpPr>
        <p:sp>
          <p:nvSpPr>
            <p:cNvPr id="10" name="Rectangle 9"/>
            <p:cNvSpPr/>
            <p:nvPr/>
          </p:nvSpPr>
          <p:spPr>
            <a:xfrm>
              <a:off x="6365552" y="2794129"/>
              <a:ext cx="1931832" cy="334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53429" y="2794128"/>
              <a:ext cx="412123" cy="3340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953429" y="24596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9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Optional Parameter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Function overloading is not supported in Dart at all.</a:t>
            </a:r>
          </a:p>
          <a:p>
            <a:r>
              <a:rPr lang="en-US" dirty="0"/>
              <a:t>Optional parameters are those parameters that don't need to be specified when calling the function. </a:t>
            </a:r>
          </a:p>
          <a:p>
            <a:r>
              <a:rPr lang="en-US" dirty="0"/>
              <a:t>Optional parameters allow us to pass default values to parameters that we define.</a:t>
            </a:r>
          </a:p>
          <a:p>
            <a:r>
              <a:rPr lang="en-US" dirty="0"/>
              <a:t>There are two types of optional parameters</a:t>
            </a:r>
          </a:p>
          <a:p>
            <a:pPr lvl="1"/>
            <a:r>
              <a:rPr lang="en-US" dirty="0"/>
              <a:t>Ordered (positional) optional parameters</a:t>
            </a:r>
          </a:p>
          <a:p>
            <a:pPr lvl="1"/>
            <a:r>
              <a:rPr lang="en-US" dirty="0"/>
              <a:t>Named optional parameters</a:t>
            </a:r>
          </a:p>
        </p:txBody>
      </p:sp>
    </p:spTree>
    <p:extLst>
      <p:ext uri="{BB962C8B-B14F-4D97-AF65-F5344CB8AC3E}">
        <p14:creationId xmlns:p14="http://schemas.microsoft.com/office/powerpoint/2010/main" val="354694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Ordered (positional) optional parameter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square brackets [] are used to specify optional positional parameters.</a:t>
            </a:r>
          </a:p>
          <a:p>
            <a:r>
              <a:rPr lang="en-US" dirty="0"/>
              <a:t>Optional parameters can be used when arguments need not be compulsorily passed for a function’s execution.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7598" y="2154819"/>
            <a:ext cx="6947811" cy="3347623"/>
            <a:chOff x="447598" y="2154819"/>
            <a:chExt cx="6947811" cy="3347623"/>
          </a:xfrm>
        </p:grpSpPr>
        <p:sp>
          <p:nvSpPr>
            <p:cNvPr id="4" name="Rectangle 3"/>
            <p:cNvSpPr/>
            <p:nvPr/>
          </p:nvSpPr>
          <p:spPr>
            <a:xfrm>
              <a:off x="859720" y="2489328"/>
              <a:ext cx="6535689" cy="30131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main()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(pow(2, 2));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(pow(2, 3)); 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    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(pow(3));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x, [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y = 2])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r = 1;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for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&lt; 2;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++)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r *= x;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r;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47598" y="2489326"/>
              <a:ext cx="412123" cy="30131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47598" y="21548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46396" y="2138777"/>
            <a:ext cx="1971373" cy="1181939"/>
            <a:chOff x="7846396" y="2138777"/>
            <a:chExt cx="1971373" cy="1181939"/>
          </a:xfrm>
        </p:grpSpPr>
        <p:sp>
          <p:nvSpPr>
            <p:cNvPr id="7" name="Rectangle 6"/>
            <p:cNvSpPr/>
            <p:nvPr/>
          </p:nvSpPr>
          <p:spPr>
            <a:xfrm>
              <a:off x="8258519" y="2473287"/>
              <a:ext cx="1559250" cy="847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46396" y="2473285"/>
              <a:ext cx="412123" cy="8474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7846396" y="213877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5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Named optional parameters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Optional named parameters are specified inside curly {} brackets. </a:t>
            </a:r>
          </a:p>
          <a:p>
            <a:r>
              <a:rPr lang="en-US" dirty="0"/>
              <a:t>When passing the optional named parameter, we have to specify both the parameter name and value, separated with colon.</a:t>
            </a:r>
          </a:p>
          <a:p>
            <a:r>
              <a:rPr lang="en-US" dirty="0"/>
              <a:t>It is necessary for you to use the name of the parameter if you want to pass your argument.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info function takes an optional named argument as its second argument.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3639" y="2540155"/>
            <a:ext cx="6947811" cy="2652293"/>
            <a:chOff x="463639" y="2652123"/>
            <a:chExt cx="6947811" cy="2652293"/>
          </a:xfrm>
        </p:grpSpPr>
        <p:sp>
          <p:nvSpPr>
            <p:cNvPr id="4" name="Rectangle 3"/>
            <p:cNvSpPr/>
            <p:nvPr/>
          </p:nvSpPr>
          <p:spPr>
            <a:xfrm>
              <a:off x="875761" y="2986631"/>
              <a:ext cx="6535689" cy="23177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name = “John Doe”;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occupation = “carpenter”;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info(name, occupation: occupation);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info(name);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info(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name, {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? occupation})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("$name is a $occupation");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3639" y="2986630"/>
              <a:ext cx="412123" cy="23177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63639" y="265212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62435" y="2540155"/>
            <a:ext cx="3325165" cy="1165897"/>
            <a:chOff x="7862437" y="2636081"/>
            <a:chExt cx="1786044" cy="1181939"/>
          </a:xfrm>
        </p:grpSpPr>
        <p:sp>
          <p:nvSpPr>
            <p:cNvPr id="7" name="Rectangle 6"/>
            <p:cNvSpPr/>
            <p:nvPr/>
          </p:nvSpPr>
          <p:spPr>
            <a:xfrm>
              <a:off x="8089231" y="2970591"/>
              <a:ext cx="1559250" cy="847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John Doe is a carpenter.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John Doe is a null.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62437" y="2970589"/>
              <a:ext cx="227286" cy="8474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7862437" y="2636081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4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75927D-3375-F8BA-5577-CFA9578E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49" y="4149013"/>
            <a:ext cx="2893197" cy="221984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0E4B43B-AF71-E310-1789-4B73116F0311}"/>
              </a:ext>
            </a:extLst>
          </p:cNvPr>
          <p:cNvGrpSpPr/>
          <p:nvPr/>
        </p:nvGrpSpPr>
        <p:grpSpPr>
          <a:xfrm>
            <a:off x="4250987" y="4035981"/>
            <a:ext cx="3425138" cy="2329911"/>
            <a:chOff x="4250987" y="4035981"/>
            <a:chExt cx="3425138" cy="23299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C57D9A-BBA2-13AA-68D5-EA367ED1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987" y="4035981"/>
              <a:ext cx="2893206" cy="232991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E7F14-3609-D58C-7AE4-D1E1E493AA9C}"/>
                </a:ext>
              </a:extLst>
            </p:cNvPr>
            <p:cNvSpPr/>
            <p:nvPr/>
          </p:nvSpPr>
          <p:spPr>
            <a:xfrm>
              <a:off x="6165046" y="4986666"/>
              <a:ext cx="455869" cy="143300"/>
            </a:xfrm>
            <a:prstGeom prst="rect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286ECF-9E26-85CB-CF8A-61DC715CCF8D}"/>
                </a:ext>
              </a:extLst>
            </p:cNvPr>
            <p:cNvGrpSpPr/>
            <p:nvPr/>
          </p:nvGrpSpPr>
          <p:grpSpPr>
            <a:xfrm>
              <a:off x="6377188" y="4730534"/>
              <a:ext cx="1298937" cy="529458"/>
              <a:chOff x="6545206" y="4800600"/>
              <a:chExt cx="1298937" cy="529458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A54EA6-CB22-F7B9-DF23-0FE999BDF9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5206" y="5220374"/>
                <a:ext cx="1" cy="108626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8A24DA8-425E-E4C9-443F-ADA1ED8E03B4}"/>
                  </a:ext>
                </a:extLst>
              </p:cNvPr>
              <p:cNvCxnSpPr/>
              <p:nvPr/>
            </p:nvCxnSpPr>
            <p:spPr>
              <a:xfrm>
                <a:off x="7539343" y="4800600"/>
                <a:ext cx="304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169EC6F-07ED-75A0-6B06-B29A437F8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5206" y="5329000"/>
                <a:ext cx="998594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F502709-1BE3-48B5-914B-A0836D9F2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3800" y="4800600"/>
                <a:ext cx="0" cy="52945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4563B5-548F-4B84-A653-8F2E5F55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9727-FC6D-75A0-3E8F-3C0DFA7F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0134"/>
            <a:ext cx="11929641" cy="5590565"/>
          </a:xfrm>
        </p:spPr>
        <p:txBody>
          <a:bodyPr/>
          <a:lstStyle/>
          <a:p>
            <a:r>
              <a:rPr lang="en-US" dirty="0"/>
              <a:t>Check system requirements and install </a:t>
            </a:r>
            <a:r>
              <a:rPr lang="en-US" dirty="0">
                <a:solidFill>
                  <a:srgbClr val="C00000"/>
                </a:solidFill>
              </a:rPr>
              <a:t>Android Studio</a:t>
            </a:r>
          </a:p>
          <a:p>
            <a:pPr marL="0" indent="0">
              <a:buNone/>
            </a:pPr>
            <a:r>
              <a:rPr lang="en-US" dirty="0"/>
              <a:t>    from </a:t>
            </a:r>
            <a:r>
              <a:rPr lang="en-US" dirty="0">
                <a:hlinkClick r:id="rId4"/>
              </a:rPr>
              <a:t>https://developer.android.com/studio/install</a:t>
            </a:r>
            <a:r>
              <a:rPr lang="en-US" dirty="0"/>
              <a:t>.</a:t>
            </a:r>
          </a:p>
          <a:p>
            <a:r>
              <a:rPr lang="en-US" dirty="0"/>
              <a:t>To set up </a:t>
            </a:r>
            <a:r>
              <a:rPr lang="en-US" dirty="0">
                <a:solidFill>
                  <a:srgbClr val="C00000"/>
                </a:solidFill>
              </a:rPr>
              <a:t>Dart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Flutter</a:t>
            </a:r>
            <a:r>
              <a:rPr lang="en-US" dirty="0"/>
              <a:t> in Android Studio:</a:t>
            </a:r>
          </a:p>
          <a:p>
            <a:pPr lvl="1"/>
            <a:r>
              <a:rPr lang="en-US" dirty="0"/>
              <a:t>Open Android Studio -&gt; on the title bar select Settings -&gt; Plugins.</a:t>
            </a:r>
          </a:p>
          <a:p>
            <a:pPr lvl="1"/>
            <a:r>
              <a:rPr lang="en-US" dirty="0"/>
              <a:t>In the Plugins -&gt; search for both plugins -&gt; select the Flutter </a:t>
            </a:r>
          </a:p>
          <a:p>
            <a:pPr marL="457200" lvl="1" indent="0">
              <a:buNone/>
            </a:pPr>
            <a:r>
              <a:rPr lang="en-US" dirty="0"/>
              <a:t>       plugin and click Install. Then install Dart plugin.</a:t>
            </a:r>
          </a:p>
          <a:p>
            <a:pPr lvl="1"/>
            <a:r>
              <a:rPr lang="en-US" dirty="0"/>
              <a:t>Download flutter SDK from </a:t>
            </a:r>
            <a:r>
              <a:rPr lang="en-US" dirty="0">
                <a:hlinkClick r:id="rId5"/>
              </a:rPr>
              <a:t>https://docs.flutter.dev/get-started/install</a:t>
            </a:r>
            <a:r>
              <a:rPr lang="en-US" dirty="0"/>
              <a:t> and install to a particular path. Set path in environment variables to the Flutter SDK’s bin directory (e.g., C:\flutter\bin). </a:t>
            </a:r>
          </a:p>
          <a:p>
            <a:pPr lvl="1"/>
            <a:r>
              <a:rPr lang="en-US" dirty="0"/>
              <a:t>Go to system properties -&gt; environment variables -&gt; path -&gt; Edit -&gt; paste the copied path of flutter SDK.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03464E-5C0D-6652-EC54-0EDEB6E9E6D8}"/>
              </a:ext>
            </a:extLst>
          </p:cNvPr>
          <p:cNvGrpSpPr/>
          <p:nvPr/>
        </p:nvGrpSpPr>
        <p:grpSpPr>
          <a:xfrm>
            <a:off x="6906491" y="735508"/>
            <a:ext cx="2621905" cy="1355760"/>
            <a:chOff x="7390068" y="711201"/>
            <a:chExt cx="3635055" cy="2270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BBEEB9-5095-5418-C046-23E3DB002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0068" y="787323"/>
              <a:ext cx="3635055" cy="219475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55C84C-727A-C599-71D5-1307FEE67AC1}"/>
                </a:ext>
              </a:extLst>
            </p:cNvPr>
            <p:cNvSpPr/>
            <p:nvPr/>
          </p:nvSpPr>
          <p:spPr>
            <a:xfrm>
              <a:off x="8621487" y="711201"/>
              <a:ext cx="586108" cy="61374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570AA2-7143-234A-CC63-E5558C27199B}"/>
              </a:ext>
            </a:extLst>
          </p:cNvPr>
          <p:cNvGrpSpPr/>
          <p:nvPr/>
        </p:nvGrpSpPr>
        <p:grpSpPr>
          <a:xfrm>
            <a:off x="8315476" y="1330261"/>
            <a:ext cx="3564294" cy="1623526"/>
            <a:chOff x="7390068" y="3058194"/>
            <a:chExt cx="4670752" cy="2321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C2CA58-6D0C-324C-D373-D0F5262A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068" y="3058194"/>
              <a:ext cx="4670752" cy="23219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2A5C13-6A62-D677-F535-1DE0637E060C}"/>
                </a:ext>
              </a:extLst>
            </p:cNvPr>
            <p:cNvSpPr/>
            <p:nvPr/>
          </p:nvSpPr>
          <p:spPr>
            <a:xfrm>
              <a:off x="9432390" y="4320073"/>
              <a:ext cx="2628430" cy="1060098"/>
            </a:xfrm>
            <a:prstGeom prst="rect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890D3E2-3426-CC68-5840-21E57CD69605}"/>
              </a:ext>
            </a:extLst>
          </p:cNvPr>
          <p:cNvGrpSpPr/>
          <p:nvPr/>
        </p:nvGrpSpPr>
        <p:grpSpPr>
          <a:xfrm>
            <a:off x="1067414" y="4030787"/>
            <a:ext cx="3291226" cy="2340300"/>
            <a:chOff x="1067414" y="4030787"/>
            <a:chExt cx="3291226" cy="2340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B25367-920E-4C11-C7F1-DAA6110B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14" y="4030787"/>
              <a:ext cx="2739476" cy="2340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448A2-3541-0DE8-DA1F-71042A7C0F40}"/>
                </a:ext>
              </a:extLst>
            </p:cNvPr>
            <p:cNvSpPr/>
            <p:nvPr/>
          </p:nvSpPr>
          <p:spPr>
            <a:xfrm>
              <a:off x="2715208" y="5861521"/>
              <a:ext cx="1026368" cy="226345"/>
            </a:xfrm>
            <a:prstGeom prst="rect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00AA57A-76CA-4073-FE58-86266CE60288}"/>
                </a:ext>
              </a:extLst>
            </p:cNvPr>
            <p:cNvGrpSpPr/>
            <p:nvPr/>
          </p:nvGrpSpPr>
          <p:grpSpPr>
            <a:xfrm>
              <a:off x="3741576" y="4661954"/>
              <a:ext cx="617064" cy="1312740"/>
              <a:chOff x="3741576" y="4772025"/>
              <a:chExt cx="617064" cy="131274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8A4E042-8EB5-482B-47A4-2713F18F54FF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>
                <a:off x="3741576" y="6084765"/>
                <a:ext cx="325598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3552054-CB1F-B531-FC45-B211E5D9A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7175" y="4772025"/>
                <a:ext cx="0" cy="131274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E026962-5632-24C9-19F2-10A65E6D4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175" y="4772025"/>
                <a:ext cx="2914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Anonymous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Anonymous functions do not have a name.</a:t>
            </a:r>
          </a:p>
          <a:p>
            <a:r>
              <a:rPr lang="en-US" dirty="0"/>
              <a:t>An </a:t>
            </a:r>
            <a:r>
              <a:rPr lang="en-US" dirty="0">
                <a:solidFill>
                  <a:srgbClr val="C00000"/>
                </a:solidFill>
              </a:rPr>
              <a:t>anonymous</a:t>
            </a:r>
            <a:r>
              <a:rPr lang="en-US" dirty="0"/>
              <a:t> function can have zero or more parameters with optional type annotations.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1768" y="1753334"/>
            <a:ext cx="6076677" cy="1144412"/>
            <a:chOff x="511768" y="1753334"/>
            <a:chExt cx="6076677" cy="1144412"/>
          </a:xfrm>
        </p:grpSpPr>
        <p:sp>
          <p:nvSpPr>
            <p:cNvPr id="5" name="Rectangle 4"/>
            <p:cNvSpPr/>
            <p:nvPr/>
          </p:nvSpPr>
          <p:spPr>
            <a:xfrm>
              <a:off x="923890" y="2094592"/>
              <a:ext cx="5664555" cy="803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parameter_list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statement(s)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11768" y="2094590"/>
              <a:ext cx="398385" cy="8031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7" name="Round Same Side Corner Rectangle 6"/>
            <p:cNvSpPr/>
            <p:nvPr/>
          </p:nvSpPr>
          <p:spPr>
            <a:xfrm>
              <a:off x="511768" y="1753334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8" y="3100062"/>
            <a:ext cx="6947811" cy="2125081"/>
            <a:chOff x="511768" y="3100062"/>
            <a:chExt cx="6947811" cy="2353013"/>
          </a:xfrm>
        </p:grpSpPr>
        <p:sp>
          <p:nvSpPr>
            <p:cNvPr id="9" name="Rectangle 8"/>
            <p:cNvSpPr/>
            <p:nvPr/>
          </p:nvSpPr>
          <p:spPr>
            <a:xfrm>
              <a:off x="923890" y="3434571"/>
              <a:ext cx="6535689" cy="2018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main() {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list = ["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James","Patrick","Mathew","Tom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"];  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("Example of anonymous function");  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list.forEach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(item) { 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('${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list.indexOf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(item)}: $item');  </a:t>
              </a:r>
            </a:p>
            <a:p>
              <a:pPr lvl="1"/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}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1768" y="3434569"/>
              <a:ext cx="412123" cy="20185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11768" y="310006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10566" y="3084020"/>
            <a:ext cx="3901989" cy="1629648"/>
            <a:chOff x="7910566" y="3084020"/>
            <a:chExt cx="3384205" cy="1629648"/>
          </a:xfrm>
        </p:grpSpPr>
        <p:sp>
          <p:nvSpPr>
            <p:cNvPr id="13" name="Rectangle 12"/>
            <p:cNvSpPr/>
            <p:nvPr/>
          </p:nvSpPr>
          <p:spPr>
            <a:xfrm>
              <a:off x="8322688" y="3418530"/>
              <a:ext cx="2972083" cy="1295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Example of anonymous function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0: James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1: Patrick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2: Mathew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3: Tom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10566" y="3418528"/>
              <a:ext cx="412123" cy="12951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7910566" y="30840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Required parameter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Required parameters are the arguments that are passed to a function or method that requires all the parameters to complete its code block.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7792" y="1728462"/>
            <a:ext cx="5584233" cy="2628935"/>
            <a:chOff x="511768" y="3100062"/>
            <a:chExt cx="5584233" cy="2910909"/>
          </a:xfrm>
        </p:grpSpPr>
        <p:sp>
          <p:nvSpPr>
            <p:cNvPr id="9" name="Rectangle 8"/>
            <p:cNvSpPr/>
            <p:nvPr/>
          </p:nvSpPr>
          <p:spPr>
            <a:xfrm>
              <a:off x="923891" y="3434572"/>
              <a:ext cx="5172110" cy="2576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favCities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('New York', 'London', 'Sydney');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favCities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(String name1, String name2, String name3)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('First fav city name is $name1');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('Second fav city name is $name2');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('Third fav city name is $name3');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1768" y="3434569"/>
              <a:ext cx="412123" cy="25764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11768" y="310006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04736" y="1728462"/>
            <a:ext cx="4425135" cy="1164028"/>
            <a:chOff x="7910566" y="3084020"/>
            <a:chExt cx="3837931" cy="1164028"/>
          </a:xfrm>
        </p:grpSpPr>
        <p:sp>
          <p:nvSpPr>
            <p:cNvPr id="13" name="Rectangle 12"/>
            <p:cNvSpPr/>
            <p:nvPr/>
          </p:nvSpPr>
          <p:spPr>
            <a:xfrm>
              <a:off x="8322688" y="3418530"/>
              <a:ext cx="3425809" cy="8295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First fav city name is New York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Second fav city name is London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Third fav city name is Sydney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10566" y="3418528"/>
              <a:ext cx="412123" cy="8295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7910566" y="30840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0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Arrow/Lambda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The arrow function allows us to create with single expression.</a:t>
            </a:r>
          </a:p>
          <a:p>
            <a:r>
              <a:rPr lang="en-US" dirty="0"/>
              <a:t>We can omit the curly brackets and the return keyword.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return_type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consists of datatypes like void, int, bool, etc..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function_name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defines the name of the function.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parameters </a:t>
            </a:r>
            <a:r>
              <a:rPr lang="en-US" dirty="0"/>
              <a:t>are the list of parameters the function requires.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1768" y="1753334"/>
            <a:ext cx="6840754" cy="685065"/>
            <a:chOff x="511768" y="1753334"/>
            <a:chExt cx="6076677" cy="685065"/>
          </a:xfrm>
        </p:grpSpPr>
        <p:sp>
          <p:nvSpPr>
            <p:cNvPr id="13" name="Rectangle 12"/>
            <p:cNvSpPr/>
            <p:nvPr/>
          </p:nvSpPr>
          <p:spPr>
            <a:xfrm>
              <a:off x="923890" y="2094592"/>
              <a:ext cx="5664555" cy="343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return_type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function_name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(parameters...) =&gt; expression;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1768" y="2094591"/>
              <a:ext cx="398385" cy="3438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511768" y="1753334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5725" y="3646735"/>
            <a:ext cx="6557899" cy="2374138"/>
            <a:chOff x="495725" y="3646735"/>
            <a:chExt cx="5825415" cy="2374138"/>
          </a:xfrm>
        </p:grpSpPr>
        <p:sp>
          <p:nvSpPr>
            <p:cNvPr id="16" name="Rectangle 15"/>
            <p:cNvSpPr/>
            <p:nvPr/>
          </p:nvSpPr>
          <p:spPr>
            <a:xfrm>
              <a:off x="907847" y="3981245"/>
              <a:ext cx="5413293" cy="20396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perimeterOfRectangle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(47, 57);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Arrow Syntax</a:t>
              </a: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perimeterOfRectangle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int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length,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breadth) =&gt;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('The perimeter of rectangle is ${2 * (length +   breadth)}');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5725" y="3981242"/>
              <a:ext cx="412123" cy="20396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95725" y="364673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52522" y="3645568"/>
            <a:ext cx="4621127" cy="668591"/>
            <a:chOff x="7894523" y="3630693"/>
            <a:chExt cx="4104971" cy="668591"/>
          </a:xfrm>
        </p:grpSpPr>
        <p:sp>
          <p:nvSpPr>
            <p:cNvPr id="20" name="Rectangle 19"/>
            <p:cNvSpPr/>
            <p:nvPr/>
          </p:nvSpPr>
          <p:spPr>
            <a:xfrm>
              <a:off x="8306645" y="3965203"/>
              <a:ext cx="3692849" cy="334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The perimeter of rectangle is 208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94523" y="3965201"/>
              <a:ext cx="412123" cy="3340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7894523" y="363069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7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Nested function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A nested function, also called an inner function.</a:t>
            </a:r>
          </a:p>
          <a:p>
            <a:r>
              <a:rPr lang="en-US" dirty="0"/>
              <a:t>It is a function defined inside another function.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a helper </a:t>
            </a:r>
            <a:r>
              <a:rPr lang="en-US" dirty="0" err="1"/>
              <a:t>buildMessage</a:t>
            </a:r>
            <a:r>
              <a:rPr lang="en-US" dirty="0"/>
              <a:t> function which is defined inside the main function.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3748" y="1684786"/>
            <a:ext cx="6947811" cy="2714967"/>
            <a:chOff x="433748" y="1744420"/>
            <a:chExt cx="6947811" cy="2714967"/>
          </a:xfrm>
        </p:grpSpPr>
        <p:sp>
          <p:nvSpPr>
            <p:cNvPr id="16" name="Rectangle 15"/>
            <p:cNvSpPr/>
            <p:nvPr/>
          </p:nvSpPr>
          <p:spPr>
            <a:xfrm>
              <a:off x="845870" y="2078928"/>
              <a:ext cx="6535689" cy="2380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buildMessage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(String name, String occupation)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"$name is a $occupation";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name = "John Doe";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occupation = "gardener";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msg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buildMessage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(name, occupation);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(msg);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3748" y="2078926"/>
              <a:ext cx="412123" cy="23804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33748" y="17444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832546" y="1668744"/>
            <a:ext cx="3384205" cy="669359"/>
            <a:chOff x="7832546" y="1728378"/>
            <a:chExt cx="3384205" cy="669359"/>
          </a:xfrm>
        </p:grpSpPr>
        <p:sp>
          <p:nvSpPr>
            <p:cNvPr id="20" name="Rectangle 19"/>
            <p:cNvSpPr/>
            <p:nvPr/>
          </p:nvSpPr>
          <p:spPr>
            <a:xfrm>
              <a:off x="8244668" y="2062888"/>
              <a:ext cx="2972083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John Doe is a gardener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32546" y="2062886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7832546" y="17283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Function as parameter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A function can be passed to other functions as a parameter.</a:t>
            </a:r>
          </a:p>
          <a:p>
            <a:r>
              <a:rPr lang="en-US" dirty="0"/>
              <a:t>This function is called a higher-order function.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3748" y="1744420"/>
            <a:ext cx="6947811" cy="3145632"/>
            <a:chOff x="433748" y="1744420"/>
            <a:chExt cx="6947811" cy="3145632"/>
          </a:xfrm>
        </p:grpSpPr>
        <p:sp>
          <p:nvSpPr>
            <p:cNvPr id="10" name="Rectangle 9"/>
            <p:cNvSpPr/>
            <p:nvPr/>
          </p:nvSpPr>
          <p:spPr>
            <a:xfrm>
              <a:off x="845870" y="2078928"/>
              <a:ext cx="6535689" cy="2811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main()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exec(10,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plusOne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exec(10, double);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exec(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Function f)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(f(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));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plusOne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=&gt;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+ 1; </a:t>
              </a:r>
            </a:p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double(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=&gt;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3748" y="2078926"/>
              <a:ext cx="412123" cy="2811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433748" y="1744420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832546" y="1728378"/>
            <a:ext cx="3384205" cy="895552"/>
            <a:chOff x="7832546" y="1728378"/>
            <a:chExt cx="3384205" cy="895552"/>
          </a:xfrm>
        </p:grpSpPr>
        <p:sp>
          <p:nvSpPr>
            <p:cNvPr id="13" name="Rectangle 12"/>
            <p:cNvSpPr/>
            <p:nvPr/>
          </p:nvSpPr>
          <p:spPr>
            <a:xfrm>
              <a:off x="8244668" y="2062888"/>
              <a:ext cx="2972083" cy="561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32546" y="2062886"/>
              <a:ext cx="412123" cy="561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7832546" y="17283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5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Dart is an object-oriented programming language.</a:t>
            </a:r>
          </a:p>
          <a:p>
            <a:r>
              <a:rPr lang="en-US" dirty="0"/>
              <a:t>It supports the concept of </a:t>
            </a:r>
            <a:r>
              <a:rPr lang="en-US" dirty="0">
                <a:solidFill>
                  <a:srgbClr val="C00000"/>
                </a:solidFill>
              </a:rPr>
              <a:t>class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… etc.</a:t>
            </a:r>
          </a:p>
          <a:p>
            <a:r>
              <a:rPr lang="en-US" dirty="0"/>
              <a:t>We use the </a:t>
            </a:r>
            <a:r>
              <a:rPr lang="en-US" dirty="0">
                <a:solidFill>
                  <a:srgbClr val="C00000"/>
                </a:solidFill>
              </a:rPr>
              <a:t>class</a:t>
            </a:r>
            <a:r>
              <a:rPr lang="en-US" dirty="0"/>
              <a:t> keyword to define class.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class is a blueprint or prototype for creating the object.</a:t>
            </a:r>
          </a:p>
          <a:p>
            <a:r>
              <a:rPr lang="en-US" dirty="0"/>
              <a:t>A class can commonly contain fields, functions, constructors.</a:t>
            </a:r>
          </a:p>
          <a:p>
            <a:r>
              <a:rPr lang="en-US" dirty="0"/>
              <a:t>It is a wrapper that binds or encapsulates the data and functions together, that can be accessed by creating an object.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86010" y="2191216"/>
            <a:ext cx="6076677" cy="1144412"/>
            <a:chOff x="486010" y="2191216"/>
            <a:chExt cx="6076677" cy="1144412"/>
          </a:xfrm>
        </p:grpSpPr>
        <p:sp>
          <p:nvSpPr>
            <p:cNvPr id="16" name="Rectangle 15"/>
            <p:cNvSpPr/>
            <p:nvPr/>
          </p:nvSpPr>
          <p:spPr>
            <a:xfrm>
              <a:off x="898132" y="2532474"/>
              <a:ext cx="5664555" cy="803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ClassName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 Body of class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010" y="2532472"/>
              <a:ext cx="398385" cy="8031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6010" y="2191216"/>
              <a:ext cx="1120461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9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9353" y="958809"/>
            <a:ext cx="6947811" cy="3603860"/>
            <a:chOff x="369353" y="958809"/>
            <a:chExt cx="6947811" cy="4098382"/>
          </a:xfrm>
        </p:grpSpPr>
        <p:sp>
          <p:nvSpPr>
            <p:cNvPr id="7" name="Rectangle 6"/>
            <p:cNvSpPr/>
            <p:nvPr/>
          </p:nvSpPr>
          <p:spPr>
            <a:xfrm>
              <a:off x="781475" y="1293316"/>
              <a:ext cx="6535689" cy="3763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 Defining class  </a:t>
              </a:r>
            </a:p>
            <a:p>
              <a:r>
                <a:rPr lang="en-US" sz="1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Student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stdRoll_nu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// Class Function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showStdInfo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("Student Name is : 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}");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("Student Age is : 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}");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("Student Roll Number is : 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stdRoll_nu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}");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353" y="1293314"/>
              <a:ext cx="412123" cy="3763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369353" y="95880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1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31180" y="837127"/>
            <a:ext cx="11929641" cy="5616882"/>
          </a:xfrm>
        </p:spPr>
        <p:txBody>
          <a:bodyPr/>
          <a:lstStyle/>
          <a:p>
            <a:r>
              <a:rPr lang="en-US" dirty="0"/>
              <a:t>Dart is object-oriented programming, and everything is treated as an object.</a:t>
            </a:r>
          </a:p>
          <a:p>
            <a:r>
              <a:rPr lang="en-US" dirty="0"/>
              <a:t>An object is a variable or instance of the class used to access the class's properties.</a:t>
            </a:r>
          </a:p>
          <a:p>
            <a:r>
              <a:rPr lang="en-US" dirty="0"/>
              <a:t>Objects have two features - state and behavior.</a:t>
            </a:r>
          </a:p>
          <a:p>
            <a:r>
              <a:rPr lang="en-US" dirty="0"/>
              <a:t>Fields define the state and functions or methods define the behavior.</a:t>
            </a:r>
          </a:p>
          <a:p>
            <a:r>
              <a:rPr lang="en-US" dirty="0"/>
              <a:t>Objects can be initialized using new or without using new keyword.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access the fields and methods of the class using </a:t>
            </a:r>
            <a:r>
              <a:rPr lang="en-US" dirty="0">
                <a:solidFill>
                  <a:srgbClr val="C00000"/>
                </a:solidFill>
              </a:rPr>
              <a:t>(.) operator </a:t>
            </a:r>
            <a:r>
              <a:rPr lang="en-US" dirty="0"/>
              <a:t>with the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name.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6010" y="3069086"/>
            <a:ext cx="7379695" cy="629257"/>
            <a:chOff x="486010" y="2191216"/>
            <a:chExt cx="6307968" cy="629257"/>
          </a:xfrm>
        </p:grpSpPr>
        <p:sp>
          <p:nvSpPr>
            <p:cNvPr id="7" name="Rectangle 6"/>
            <p:cNvSpPr/>
            <p:nvPr/>
          </p:nvSpPr>
          <p:spPr>
            <a:xfrm>
              <a:off x="898132" y="2532472"/>
              <a:ext cx="5895846" cy="2880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object_name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=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ClassName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constructor_arguments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&gt;);  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010" y="2532472"/>
              <a:ext cx="398385" cy="2880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486010" y="2191216"/>
              <a:ext cx="2720829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 </a:t>
              </a:r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(with new Keyword)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6010" y="4014634"/>
            <a:ext cx="7109108" cy="629257"/>
            <a:chOff x="486010" y="3271754"/>
            <a:chExt cx="6076677" cy="629257"/>
          </a:xfrm>
        </p:grpSpPr>
        <p:sp>
          <p:nvSpPr>
            <p:cNvPr id="10" name="Rectangle 9"/>
            <p:cNvSpPr/>
            <p:nvPr/>
          </p:nvSpPr>
          <p:spPr>
            <a:xfrm>
              <a:off x="898132" y="3613012"/>
              <a:ext cx="5664555" cy="28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object_name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=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ClassName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constructor_arguments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&gt;); 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010" y="3613010"/>
              <a:ext cx="398385" cy="2880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486010" y="3271754"/>
              <a:ext cx="3055680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 </a:t>
              </a:r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(without new Keyword)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75102" y="3726635"/>
            <a:ext cx="5664555" cy="28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08AA3-67EB-0619-72CC-DA58B21DBCED}"/>
              </a:ext>
            </a:extLst>
          </p:cNvPr>
          <p:cNvGrpSpPr/>
          <p:nvPr/>
        </p:nvGrpSpPr>
        <p:grpSpPr>
          <a:xfrm>
            <a:off x="486010" y="5351905"/>
            <a:ext cx="6928581" cy="629257"/>
            <a:chOff x="447373" y="1431362"/>
            <a:chExt cx="6076677" cy="6292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8A7A6-C99F-C1B1-2A70-7C7E87BA25D1}"/>
                </a:ext>
              </a:extLst>
            </p:cNvPr>
            <p:cNvSpPr/>
            <p:nvPr/>
          </p:nvSpPr>
          <p:spPr>
            <a:xfrm>
              <a:off x="859495" y="1772620"/>
              <a:ext cx="5664555" cy="28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objectName.propertyName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OR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objectName.methodName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B94D5B-59C1-87C4-73C9-E57C51368AB8}"/>
                </a:ext>
              </a:extLst>
            </p:cNvPr>
            <p:cNvSpPr/>
            <p:nvPr/>
          </p:nvSpPr>
          <p:spPr>
            <a:xfrm>
              <a:off x="447373" y="1772618"/>
              <a:ext cx="398385" cy="2880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5" name="Round Same Side Corner Rectangle 10">
              <a:extLst>
                <a:ext uri="{FF2B5EF4-FFF2-40B4-BE49-F238E27FC236}">
                  <a16:creationId xmlns:a16="http://schemas.microsoft.com/office/drawing/2014/main" id="{3426718B-C246-2EA2-0F57-29D7939C6912}"/>
                </a:ext>
              </a:extLst>
            </p:cNvPr>
            <p:cNvSpPr/>
            <p:nvPr/>
          </p:nvSpPr>
          <p:spPr>
            <a:xfrm>
              <a:off x="447374" y="1431362"/>
              <a:ext cx="977195" cy="32975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5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6407" y="956576"/>
            <a:ext cx="6947811" cy="4610342"/>
            <a:chOff x="369353" y="958809"/>
            <a:chExt cx="6947811" cy="4610342"/>
          </a:xfrm>
        </p:grpSpPr>
        <p:sp>
          <p:nvSpPr>
            <p:cNvPr id="20" name="Rectangle 19"/>
            <p:cNvSpPr/>
            <p:nvPr/>
          </p:nvSpPr>
          <p:spPr>
            <a:xfrm>
              <a:off x="781475" y="1293316"/>
              <a:ext cx="6535689" cy="42758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main() {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std = Student();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std.showStdInfo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();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}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// Defining class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Student {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stdName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= "Rejoice";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stdAge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= 14;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stdRoll_nu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= 20;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 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// Class Function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showStdInfo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() {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("Student Name is : 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{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stdName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}");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("Student Age is : 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{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stdAge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}");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("Student Roll Number is : 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$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{</a:t>
              </a:r>
              <a:r>
                <a:rPr lang="en-IN" sz="1600" kern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stdRoll_nu</a:t>
              </a:r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}");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  }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  <a:p>
              <a:r>
                <a:rPr lang="en-IN" sz="1600" kern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Shruti" panose="020B0502040204020203" pitchFamily="34" charset="0"/>
                </a:rPr>
                <a:t>}</a:t>
              </a:r>
              <a:endParaRPr lang="en-IN" sz="1600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9353" y="1293315"/>
              <a:ext cx="412123" cy="42758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369353" y="95880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AA64D7-7A00-B454-81C5-8055AC55618B}"/>
              </a:ext>
            </a:extLst>
          </p:cNvPr>
          <p:cNvGrpSpPr/>
          <p:nvPr/>
        </p:nvGrpSpPr>
        <p:grpSpPr>
          <a:xfrm>
            <a:off x="7701918" y="956576"/>
            <a:ext cx="3858711" cy="1230060"/>
            <a:chOff x="7832546" y="1728378"/>
            <a:chExt cx="3858711" cy="1230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8290F3-9156-A2AA-E97C-FD136605D728}"/>
                </a:ext>
              </a:extLst>
            </p:cNvPr>
            <p:cNvSpPr/>
            <p:nvPr/>
          </p:nvSpPr>
          <p:spPr>
            <a:xfrm>
              <a:off x="8244668" y="2062887"/>
              <a:ext cx="3446589" cy="895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Student Name is : Rejoice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Student Age is : 14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Student Roll Number is : 20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59B261-860C-6D69-B1AA-EBF2C71EEAAB}"/>
                </a:ext>
              </a:extLst>
            </p:cNvPr>
            <p:cNvSpPr/>
            <p:nvPr/>
          </p:nvSpPr>
          <p:spPr>
            <a:xfrm>
              <a:off x="7832546" y="2062886"/>
              <a:ext cx="412123" cy="8955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317D7E4A-CAFA-5030-967A-E9A7AC6A2A8D}"/>
                </a:ext>
              </a:extLst>
            </p:cNvPr>
            <p:cNvSpPr/>
            <p:nvPr/>
          </p:nvSpPr>
          <p:spPr>
            <a:xfrm>
              <a:off x="7832546" y="17283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11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extends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6407" y="956576"/>
            <a:ext cx="6947811" cy="5120374"/>
            <a:chOff x="369353" y="958809"/>
            <a:chExt cx="6947811" cy="5120374"/>
          </a:xfrm>
        </p:grpSpPr>
        <p:sp>
          <p:nvSpPr>
            <p:cNvPr id="20" name="Rectangle 19"/>
            <p:cNvSpPr/>
            <p:nvPr/>
          </p:nvSpPr>
          <p:spPr>
            <a:xfrm>
              <a:off x="781475" y="1293316"/>
              <a:ext cx="6535689" cy="47858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Car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accelerate(){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("simple acceleration");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brakes(){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("simple brakes");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Toyota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extends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Car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brakes(){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disk brakes");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void main(){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Toyota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new Toyota();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toyota.accelerate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toyota.brakes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9353" y="1293315"/>
              <a:ext cx="412123" cy="47858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369353" y="95880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AA64D7-7A00-B454-81C5-8055AC55618B}"/>
              </a:ext>
            </a:extLst>
          </p:cNvPr>
          <p:cNvGrpSpPr/>
          <p:nvPr/>
        </p:nvGrpSpPr>
        <p:grpSpPr>
          <a:xfrm>
            <a:off x="7701918" y="956576"/>
            <a:ext cx="3858711" cy="938899"/>
            <a:chOff x="7832546" y="1728378"/>
            <a:chExt cx="3858711" cy="938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8290F3-9156-A2AA-E97C-FD136605D728}"/>
                </a:ext>
              </a:extLst>
            </p:cNvPr>
            <p:cNvSpPr/>
            <p:nvPr/>
          </p:nvSpPr>
          <p:spPr>
            <a:xfrm>
              <a:off x="8244668" y="2062888"/>
              <a:ext cx="3446589" cy="604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simple acceleration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disk brakes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59B261-860C-6D69-B1AA-EBF2C71EEAAB}"/>
                </a:ext>
              </a:extLst>
            </p:cNvPr>
            <p:cNvSpPr/>
            <p:nvPr/>
          </p:nvSpPr>
          <p:spPr>
            <a:xfrm>
              <a:off x="7832546" y="2062887"/>
              <a:ext cx="412123" cy="604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317D7E4A-CAFA-5030-967A-E9A7AC6A2A8D}"/>
                </a:ext>
              </a:extLst>
            </p:cNvPr>
            <p:cNvSpPr/>
            <p:nvPr/>
          </p:nvSpPr>
          <p:spPr>
            <a:xfrm>
              <a:off x="7832546" y="17283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7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63B5-548F-4B84-A653-8F2E5F55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9727-FC6D-75A0-3E8F-3C0DFA7F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0134"/>
            <a:ext cx="11929641" cy="5590565"/>
          </a:xfrm>
        </p:spPr>
        <p:txBody>
          <a:bodyPr/>
          <a:lstStyle/>
          <a:p>
            <a:r>
              <a:rPr lang="en-US" dirty="0"/>
              <a:t>Now in Android Studio -&gt; set path in Settings -&gt; under Languages &amp; Frameworks -&gt; select Flutter -&gt; browse and set Flutter SDK path from the installed Flutter SDK location.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dart SDK is already included in the flutter SDK.</a:t>
            </a:r>
          </a:p>
          <a:p>
            <a:r>
              <a:rPr lang="en-US" dirty="0"/>
              <a:t>It can also be downloaded separately from </a:t>
            </a:r>
            <a:r>
              <a:rPr lang="en-IN" dirty="0">
                <a:hlinkClick r:id="rId2"/>
              </a:rPr>
              <a:t>https://dart.dev/get-dart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It includes the </a:t>
            </a:r>
            <a:r>
              <a:rPr lang="en-US" dirty="0"/>
              <a:t>the libraries and command-line tools to develop Dart command-line, server, and web apps.</a:t>
            </a:r>
          </a:p>
          <a:p>
            <a:pPr lvl="1"/>
            <a:r>
              <a:rPr lang="en-US" dirty="0"/>
              <a:t>It contains the Dart VM compiler - </a:t>
            </a:r>
            <a:r>
              <a:rPr lang="en-IN" b="1" dirty="0"/>
              <a:t>Just-in-Time (JIT) compiler (</a:t>
            </a:r>
            <a:r>
              <a:rPr lang="en-US" dirty="0"/>
              <a:t>it translates Dart code into machine code while the program is running) </a:t>
            </a:r>
            <a:r>
              <a:rPr lang="en-IN" b="1" dirty="0"/>
              <a:t>and  Ahead-of-Time (AOT) compiler </a:t>
            </a:r>
            <a:r>
              <a:rPr lang="en-IN" dirty="0"/>
              <a:t>(</a:t>
            </a:r>
            <a:r>
              <a:rPr lang="en-US" dirty="0"/>
              <a:t>for producing machine code ahead of time)</a:t>
            </a:r>
            <a:r>
              <a:rPr lang="en-IN" b="1" dirty="0"/>
              <a:t>.</a:t>
            </a:r>
          </a:p>
          <a:p>
            <a:pPr lvl="1"/>
            <a:r>
              <a:rPr lang="en-US" dirty="0"/>
              <a:t>It includes the dart2js (</a:t>
            </a:r>
            <a:r>
              <a:rPr lang="en-IN" dirty="0"/>
              <a:t>Dart-to-JavaScript compiler</a:t>
            </a:r>
            <a:r>
              <a:rPr lang="en-US" dirty="0"/>
              <a:t>). It is also called a </a:t>
            </a:r>
            <a:r>
              <a:rPr lang="en-US" dirty="0" err="1"/>
              <a:t>transpiler</a:t>
            </a:r>
            <a:r>
              <a:rPr lang="en-US" dirty="0"/>
              <a:t> that translates dart source code into another platform (android/iOS) code.</a:t>
            </a:r>
          </a:p>
          <a:p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918E06-FD1B-8393-621E-10B90AE0BD7B}"/>
              </a:ext>
            </a:extLst>
          </p:cNvPr>
          <p:cNvGrpSpPr/>
          <p:nvPr/>
        </p:nvGrpSpPr>
        <p:grpSpPr>
          <a:xfrm>
            <a:off x="2523758" y="1472871"/>
            <a:ext cx="7363526" cy="1956129"/>
            <a:chOff x="2523758" y="1472871"/>
            <a:chExt cx="7363526" cy="22101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5F0431-AB23-A8B2-47BD-AB273735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758" y="1472871"/>
              <a:ext cx="7363526" cy="2210133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E5E2B69-671C-1106-AD07-767FAA9B467C}"/>
                </a:ext>
              </a:extLst>
            </p:cNvPr>
            <p:cNvSpPr/>
            <p:nvPr/>
          </p:nvSpPr>
          <p:spPr>
            <a:xfrm>
              <a:off x="9401175" y="2152650"/>
              <a:ext cx="248017" cy="22860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243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implements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6407" y="956576"/>
            <a:ext cx="6947811" cy="4944848"/>
            <a:chOff x="369353" y="958809"/>
            <a:chExt cx="6947811" cy="4944848"/>
          </a:xfrm>
        </p:grpSpPr>
        <p:sp>
          <p:nvSpPr>
            <p:cNvPr id="20" name="Rectangle 19"/>
            <p:cNvSpPr/>
            <p:nvPr/>
          </p:nvSpPr>
          <p:spPr>
            <a:xfrm>
              <a:off x="781475" y="1293316"/>
              <a:ext cx="6535689" cy="4610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Car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accelerate(){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("simple acceleration");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brakes(){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("simple brakes");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Toyota </a:t>
              </a:r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Car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brakes(){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disk brakes");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void accelerate()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print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("Toyota acceleration");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    </a:t>
              </a:r>
              <a:r>
                <a:rPr lang="en-IN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}</a:t>
              </a:r>
            </a:p>
            <a:p>
              <a:r>
                <a:rPr lang="en-IN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}</a:t>
              </a:r>
              <a:endParaRPr lang="en-IN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9353" y="1293315"/>
              <a:ext cx="412123" cy="46103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>
                <a:spcBef>
                  <a:spcPts val="2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369353" y="95880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AA64D7-7A00-B454-81C5-8055AC55618B}"/>
              </a:ext>
            </a:extLst>
          </p:cNvPr>
          <p:cNvGrpSpPr/>
          <p:nvPr/>
        </p:nvGrpSpPr>
        <p:grpSpPr>
          <a:xfrm>
            <a:off x="7588878" y="3218304"/>
            <a:ext cx="3858711" cy="938899"/>
            <a:chOff x="7832546" y="1728378"/>
            <a:chExt cx="3858711" cy="938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8290F3-9156-A2AA-E97C-FD136605D728}"/>
                </a:ext>
              </a:extLst>
            </p:cNvPr>
            <p:cNvSpPr/>
            <p:nvPr/>
          </p:nvSpPr>
          <p:spPr>
            <a:xfrm>
              <a:off x="8244668" y="2062888"/>
              <a:ext cx="3446589" cy="604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Toyota acceleration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toyota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disk brakes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59B261-860C-6D69-B1AA-EBF2C71EEAAB}"/>
                </a:ext>
              </a:extLst>
            </p:cNvPr>
            <p:cNvSpPr/>
            <p:nvPr/>
          </p:nvSpPr>
          <p:spPr>
            <a:xfrm>
              <a:off x="7832546" y="2062887"/>
              <a:ext cx="412123" cy="6043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ound Same Side Corner Rectangle 14">
              <a:extLst>
                <a:ext uri="{FF2B5EF4-FFF2-40B4-BE49-F238E27FC236}">
                  <a16:creationId xmlns:a16="http://schemas.microsoft.com/office/drawing/2014/main" id="{317D7E4A-CAFA-5030-967A-E9A7AC6A2A8D}"/>
                </a:ext>
              </a:extLst>
            </p:cNvPr>
            <p:cNvSpPr/>
            <p:nvPr/>
          </p:nvSpPr>
          <p:spPr>
            <a:xfrm>
              <a:off x="7832546" y="1728378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9F73D3E-20BD-1C51-EB5B-A45C4E9AA7BB}"/>
              </a:ext>
            </a:extLst>
          </p:cNvPr>
          <p:cNvSpPr/>
          <p:nvPr/>
        </p:nvSpPr>
        <p:spPr>
          <a:xfrm>
            <a:off x="8001001" y="1291082"/>
            <a:ext cx="3844592" cy="1347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void main(){</a:t>
            </a:r>
          </a:p>
          <a:p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  Toyota </a:t>
            </a: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toyota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 = new Toyota();</a:t>
            </a:r>
          </a:p>
          <a:p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toyota.accelerate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I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toyota.brakes</a:t>
            </a:r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4B820-24A1-9712-E294-5CA2C3E32764}"/>
              </a:ext>
            </a:extLst>
          </p:cNvPr>
          <p:cNvSpPr/>
          <p:nvPr/>
        </p:nvSpPr>
        <p:spPr>
          <a:xfrm>
            <a:off x="7588878" y="1291080"/>
            <a:ext cx="412123" cy="13473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541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const</a:t>
            </a:r>
            <a:r>
              <a:rPr lang="en-IN" dirty="0"/>
              <a:t> vs final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8C8FAC6-C191-15D7-22A2-752ECF930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483614"/>
              </p:ext>
            </p:extLst>
          </p:nvPr>
        </p:nvGraphicFramePr>
        <p:xfrm>
          <a:off x="234400" y="840217"/>
          <a:ext cx="11634139" cy="1554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1">
                  <a:extLst>
                    <a:ext uri="{9D8B030D-6E8A-4147-A177-3AD203B41FA5}">
                      <a16:colId xmlns:a16="http://schemas.microsoft.com/office/drawing/2014/main" val="2845814441"/>
                    </a:ext>
                  </a:extLst>
                </a:gridCol>
                <a:gridCol w="4600964">
                  <a:extLst>
                    <a:ext uri="{9D8B030D-6E8A-4147-A177-3AD203B41FA5}">
                      <a16:colId xmlns:a16="http://schemas.microsoft.com/office/drawing/2014/main" val="3757859571"/>
                    </a:ext>
                  </a:extLst>
                </a:gridCol>
                <a:gridCol w="4962914">
                  <a:extLst>
                    <a:ext uri="{9D8B030D-6E8A-4147-A177-3AD203B41FA5}">
                      <a16:colId xmlns:a16="http://schemas.microsoft.com/office/drawing/2014/main" val="2112160032"/>
                    </a:ext>
                  </a:extLst>
                </a:gridCol>
              </a:tblGrid>
              <a:tr h="412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 of Comparison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final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44289"/>
                  </a:ext>
                </a:extLst>
              </a:tr>
              <a:tr h="265027">
                <a:tc>
                  <a:txBody>
                    <a:bodyPr/>
                    <a:lstStyle/>
                    <a:p>
                      <a:pPr marL="0" lvl="1" indent="0" algn="l" fontAlgn="base"/>
                      <a:r>
                        <a:rPr lang="en-US" dirty="0"/>
                        <a:t>Compilation Time vs. Runtime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‘const’ values must be known at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compile</a:t>
                      </a:r>
                      <a:r>
                        <a:rPr lang="en-US" dirty="0"/>
                        <a:t> time and cannot change during runtime.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‘final’ variables are assigned a value at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runtime</a:t>
                      </a:r>
                      <a:r>
                        <a:rPr lang="en-US" dirty="0"/>
                        <a:t> so are runtime constants, but cannot be changed during program execution.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363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D1AB82-86D4-FAE3-4E77-563E1307B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7057"/>
              </p:ext>
            </p:extLst>
          </p:nvPr>
        </p:nvGraphicFramePr>
        <p:xfrm>
          <a:off x="234393" y="2394697"/>
          <a:ext cx="11634139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4">
                  <a:extLst>
                    <a:ext uri="{9D8B030D-6E8A-4147-A177-3AD203B41FA5}">
                      <a16:colId xmlns:a16="http://schemas.microsoft.com/office/drawing/2014/main" val="3709699133"/>
                    </a:ext>
                  </a:extLst>
                </a:gridCol>
                <a:gridCol w="4600968">
                  <a:extLst>
                    <a:ext uri="{9D8B030D-6E8A-4147-A177-3AD203B41FA5}">
                      <a16:colId xmlns:a16="http://schemas.microsoft.com/office/drawing/2014/main" val="1220343894"/>
                    </a:ext>
                  </a:extLst>
                </a:gridCol>
                <a:gridCol w="4962907">
                  <a:extLst>
                    <a:ext uri="{9D8B030D-6E8A-4147-A177-3AD203B41FA5}">
                      <a16:colId xmlns:a16="http://schemas.microsoft.com/office/drawing/2014/main" val="2583466860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Behavior while using with Collections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‘const’ is used for creating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constant collections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like lists and maps. All elements inside a `const` collection must also be constant.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‘final’ collections are not themselves constant, but the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(i.e., the variable) to the collection cannot be changed. The elements within the collection can still be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modified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211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493D2-B73E-2E8F-0BD9-D007D503B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757"/>
              </p:ext>
            </p:extLst>
          </p:nvPr>
        </p:nvGraphicFramePr>
        <p:xfrm>
          <a:off x="234394" y="3585322"/>
          <a:ext cx="11634139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7">
                  <a:extLst>
                    <a:ext uri="{9D8B030D-6E8A-4147-A177-3AD203B41FA5}">
                      <a16:colId xmlns:a16="http://schemas.microsoft.com/office/drawing/2014/main" val="3709699133"/>
                    </a:ext>
                  </a:extLst>
                </a:gridCol>
                <a:gridCol w="4600964">
                  <a:extLst>
                    <a:ext uri="{9D8B030D-6E8A-4147-A177-3AD203B41FA5}">
                      <a16:colId xmlns:a16="http://schemas.microsoft.com/office/drawing/2014/main" val="1220343894"/>
                    </a:ext>
                  </a:extLst>
                </a:gridCol>
                <a:gridCol w="4962908">
                  <a:extLst>
                    <a:ext uri="{9D8B030D-6E8A-4147-A177-3AD203B41FA5}">
                      <a16:colId xmlns:a16="http://schemas.microsoft.com/office/drawing/2014/main" val="2583466860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Constructors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‘const’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constructors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create instances of objects that are guaranteed to be compile-time constants. They are marked as ‘const’, and all constructor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arguments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must also be ‘const’.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`final`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constructors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create instances with unchangeable properties. The instance variables are constant and their values are assigned at runtime which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may change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between instances.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21175"/>
                  </a:ext>
                </a:extLst>
              </a:tr>
            </a:tbl>
          </a:graphicData>
        </a:graphic>
      </p:graphicFrame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B85BD8B-268B-7937-6E2C-99706F984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859007"/>
              </p:ext>
            </p:extLst>
          </p:nvPr>
        </p:nvGraphicFramePr>
        <p:xfrm>
          <a:off x="234392" y="4775947"/>
          <a:ext cx="11634139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1">
                  <a:extLst>
                    <a:ext uri="{9D8B030D-6E8A-4147-A177-3AD203B41FA5}">
                      <a16:colId xmlns:a16="http://schemas.microsoft.com/office/drawing/2014/main" val="2845814441"/>
                    </a:ext>
                  </a:extLst>
                </a:gridCol>
                <a:gridCol w="4600972">
                  <a:extLst>
                    <a:ext uri="{9D8B030D-6E8A-4147-A177-3AD203B41FA5}">
                      <a16:colId xmlns:a16="http://schemas.microsoft.com/office/drawing/2014/main" val="3757859571"/>
                    </a:ext>
                  </a:extLst>
                </a:gridCol>
                <a:gridCol w="4962906">
                  <a:extLst>
                    <a:ext uri="{9D8B030D-6E8A-4147-A177-3AD203B41FA5}">
                      <a16:colId xmlns:a16="http://schemas.microsoft.com/office/drawing/2014/main" val="2112160032"/>
                    </a:ext>
                  </a:extLst>
                </a:gridCol>
              </a:tblGrid>
              <a:tr h="1170206">
                <a:tc>
                  <a:txBody>
                    <a:bodyPr/>
                    <a:lstStyle/>
                    <a:p>
                      <a:pPr marL="0" lvl="1" indent="0" algn="l" fontAlgn="base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Class Members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Class members (fields or methods) can be marked as `const`, but they must be </a:t>
                      </a: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static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. These members are </a:t>
                      </a: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shared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by all instances of the class.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Class members can be marked as `final`, whether they are </a:t>
                      </a: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static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(class-level) or instance-level. `final` instance variables are </a:t>
                      </a:r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unique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to each instance of the class.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36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2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const</a:t>
            </a:r>
            <a:r>
              <a:rPr lang="en-IN" dirty="0"/>
              <a:t> vs final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8C8FAC6-C191-15D7-22A2-752ECF930A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4400" y="840217"/>
          <a:ext cx="11634139" cy="18102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1">
                  <a:extLst>
                    <a:ext uri="{9D8B030D-6E8A-4147-A177-3AD203B41FA5}">
                      <a16:colId xmlns:a16="http://schemas.microsoft.com/office/drawing/2014/main" val="2845814441"/>
                    </a:ext>
                  </a:extLst>
                </a:gridCol>
                <a:gridCol w="4603035">
                  <a:extLst>
                    <a:ext uri="{9D8B030D-6E8A-4147-A177-3AD203B41FA5}">
                      <a16:colId xmlns:a16="http://schemas.microsoft.com/office/drawing/2014/main" val="3757859571"/>
                    </a:ext>
                  </a:extLst>
                </a:gridCol>
                <a:gridCol w="4960843">
                  <a:extLst>
                    <a:ext uri="{9D8B030D-6E8A-4147-A177-3AD203B41FA5}">
                      <a16:colId xmlns:a16="http://schemas.microsoft.com/office/drawing/2014/main" val="2112160032"/>
                    </a:ext>
                  </a:extLst>
                </a:gridCol>
              </a:tblGrid>
              <a:tr h="6301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Points of Comparison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final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44289"/>
                  </a:ext>
                </a:extLst>
              </a:tr>
              <a:tr h="1170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Suitable for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constants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such as mathematical constants or configuration values.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Suitable for 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that may change at runtime but should not change afterward, such as timestamps or user-defined settings.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1363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493D2-B73E-2E8F-0BD9-D007D503B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63279"/>
              </p:ext>
            </p:extLst>
          </p:nvPr>
        </p:nvGraphicFramePr>
        <p:xfrm>
          <a:off x="234392" y="2640534"/>
          <a:ext cx="11634139" cy="310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70267">
                  <a:extLst>
                    <a:ext uri="{9D8B030D-6E8A-4147-A177-3AD203B41FA5}">
                      <a16:colId xmlns:a16="http://schemas.microsoft.com/office/drawing/2014/main" val="3709699133"/>
                    </a:ext>
                  </a:extLst>
                </a:gridCol>
                <a:gridCol w="4603037">
                  <a:extLst>
                    <a:ext uri="{9D8B030D-6E8A-4147-A177-3AD203B41FA5}">
                      <a16:colId xmlns:a16="http://schemas.microsoft.com/office/drawing/2014/main" val="1220343894"/>
                    </a:ext>
                  </a:extLst>
                </a:gridCol>
                <a:gridCol w="4960835">
                  <a:extLst>
                    <a:ext uri="{9D8B030D-6E8A-4147-A177-3AD203B41FA5}">
                      <a16:colId xmlns:a16="http://schemas.microsoft.com/office/drawing/2014/main" val="2583466860"/>
                    </a:ext>
                  </a:extLst>
                </a:gridCol>
              </a:tblGrid>
              <a:tr h="265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= [1, 2, 3];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2: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 Text{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final String content;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Text({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this.content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=''});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text = Text(content: 'Hello');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print(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text.content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final dt =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DateTime.now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2: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final a = [1, 2, 3];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a[0] = 0; //replacing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ith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element due to final list's mutability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2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C159D-5996-67B5-7A20-8C927797D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DC51B-4589-01C1-BB5B-588F227FF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27836-7B11-86FC-96BB-73F9132AF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A3F5CF0-C491-9DDD-2E07-9B2AE48C2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86102D-605F-4E7C-11FB-AB27D3305F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127476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12849</TotalTime>
  <Words>10595</Words>
  <Application>Microsoft Office PowerPoint</Application>
  <PresentationFormat>Widescreen</PresentationFormat>
  <Paragraphs>2474</Paragraphs>
  <Slides>93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Roboto Condensed Light</vt:lpstr>
      <vt:lpstr>Consolas</vt:lpstr>
      <vt:lpstr>Montserrat SemiBold</vt:lpstr>
      <vt:lpstr>Wingdings 3</vt:lpstr>
      <vt:lpstr>Roboto Condensed</vt:lpstr>
      <vt:lpstr>Arial</vt:lpstr>
      <vt:lpstr>Calibri</vt:lpstr>
      <vt:lpstr>Wingdings 2</vt:lpstr>
      <vt:lpstr>Wingdings</vt:lpstr>
      <vt:lpstr>Office Theme</vt:lpstr>
      <vt:lpstr>Unit-1  Introduction to Dart Programming Language</vt:lpstr>
      <vt:lpstr>PowerPoint Presentation</vt:lpstr>
      <vt:lpstr>Dart Programming Language</vt:lpstr>
      <vt:lpstr>History</vt:lpstr>
      <vt:lpstr>Overview &amp; features</vt:lpstr>
      <vt:lpstr>Advantages &amp; Disadvantages</vt:lpstr>
      <vt:lpstr>Dart Tools</vt:lpstr>
      <vt:lpstr>Installation</vt:lpstr>
      <vt:lpstr>Setup</vt:lpstr>
      <vt:lpstr>Syntax</vt:lpstr>
      <vt:lpstr>Dart Program Structure</vt:lpstr>
      <vt:lpstr>Dart in Android Studio</vt:lpstr>
      <vt:lpstr>Create dart project</vt:lpstr>
      <vt:lpstr>First Dart program</vt:lpstr>
      <vt:lpstr>main() function</vt:lpstr>
      <vt:lpstr>Variables and Data types</vt:lpstr>
      <vt:lpstr>Var &amp; Val</vt:lpstr>
      <vt:lpstr>Number</vt:lpstr>
      <vt:lpstr>Number</vt:lpstr>
      <vt:lpstr>Strings</vt:lpstr>
      <vt:lpstr>Strings</vt:lpstr>
      <vt:lpstr>Boolean</vt:lpstr>
      <vt:lpstr>Access Modifiers</vt:lpstr>
      <vt:lpstr>Access Modifiers : Example </vt:lpstr>
      <vt:lpstr>Typecasting</vt:lpstr>
      <vt:lpstr>const</vt:lpstr>
      <vt:lpstr>Write a dart program to print college name and address. </vt:lpstr>
      <vt:lpstr>Write a dart program to perform addition on numbers.</vt:lpstr>
      <vt:lpstr>Read values</vt:lpstr>
      <vt:lpstr>Operators</vt:lpstr>
      <vt:lpstr>Built-in operators</vt:lpstr>
      <vt:lpstr>Built-in operators</vt:lpstr>
      <vt:lpstr>Arithmetic Operators</vt:lpstr>
      <vt:lpstr>WAP to implement arithmetic operators.</vt:lpstr>
      <vt:lpstr>Relational Operators</vt:lpstr>
      <vt:lpstr>WAP to implement relational operators.</vt:lpstr>
      <vt:lpstr>Assignment Operators</vt:lpstr>
      <vt:lpstr>WAP to implement assignment operators.</vt:lpstr>
      <vt:lpstr>Logical Operators</vt:lpstr>
      <vt:lpstr>WAP to implement logical operators.</vt:lpstr>
      <vt:lpstr>Bitwise Operators</vt:lpstr>
      <vt:lpstr>WAP to implement bitwise operators.</vt:lpstr>
      <vt:lpstr>Conditional/Ternary Operator</vt:lpstr>
      <vt:lpstr>Increment/Decrement Operators</vt:lpstr>
      <vt:lpstr>WAP to implement increment/decrement operators.</vt:lpstr>
      <vt:lpstr>Type Test Operators</vt:lpstr>
      <vt:lpstr>Cascade Notation Operators</vt:lpstr>
      <vt:lpstr>Cascade Notation Operators</vt:lpstr>
      <vt:lpstr>Integer Division Operator</vt:lpstr>
      <vt:lpstr>Integer Division Operator</vt:lpstr>
      <vt:lpstr>Assertion/Bang Operators</vt:lpstr>
      <vt:lpstr>Null Aware Operator ??</vt:lpstr>
      <vt:lpstr>Nullable vs Non-nullable Variables</vt:lpstr>
      <vt:lpstr>Null Safety</vt:lpstr>
      <vt:lpstr>Decision Making</vt:lpstr>
      <vt:lpstr>if statement </vt:lpstr>
      <vt:lpstr>if-else statement</vt:lpstr>
      <vt:lpstr>if else if statement</vt:lpstr>
      <vt:lpstr>if else if statement</vt:lpstr>
      <vt:lpstr>switch case statement</vt:lpstr>
      <vt:lpstr>switch case statement</vt:lpstr>
      <vt:lpstr>Loops</vt:lpstr>
      <vt:lpstr>For Loop</vt:lpstr>
      <vt:lpstr>For Loop</vt:lpstr>
      <vt:lpstr>For…in Loop</vt:lpstr>
      <vt:lpstr>For each loop</vt:lpstr>
      <vt:lpstr>While loop</vt:lpstr>
      <vt:lpstr>Do while loop</vt:lpstr>
      <vt:lpstr>Collection classes</vt:lpstr>
      <vt:lpstr>List</vt:lpstr>
      <vt:lpstr>Fixed Length List</vt:lpstr>
      <vt:lpstr>Growable List</vt:lpstr>
      <vt:lpstr>List&lt;Model Class&gt;</vt:lpstr>
      <vt:lpstr>Map</vt:lpstr>
      <vt:lpstr>Functions</vt:lpstr>
      <vt:lpstr>Functions Call</vt:lpstr>
      <vt:lpstr>Optional Parameter Function</vt:lpstr>
      <vt:lpstr>Ordered (positional) optional parameter Function</vt:lpstr>
      <vt:lpstr>Named optional parameters Function</vt:lpstr>
      <vt:lpstr>Anonymous function</vt:lpstr>
      <vt:lpstr>Required parameter function</vt:lpstr>
      <vt:lpstr>Arrow/Lambda Function</vt:lpstr>
      <vt:lpstr>Nested function</vt:lpstr>
      <vt:lpstr>Function as parameter</vt:lpstr>
      <vt:lpstr>Class</vt:lpstr>
      <vt:lpstr>Example</vt:lpstr>
      <vt:lpstr>Object</vt:lpstr>
      <vt:lpstr>Object</vt:lpstr>
      <vt:lpstr>Inheritance: extends</vt:lpstr>
      <vt:lpstr>Inheritance: implements</vt:lpstr>
      <vt:lpstr>const vs final</vt:lpstr>
      <vt:lpstr>const vs final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ADMIN;Compiled by: Dr. Sharon V. Mohtra</dc:creator>
  <cp:lastModifiedBy>HareKrishna</cp:lastModifiedBy>
  <cp:revision>981</cp:revision>
  <dcterms:created xsi:type="dcterms:W3CDTF">2020-05-01T05:09:15Z</dcterms:created>
  <dcterms:modified xsi:type="dcterms:W3CDTF">2024-07-03T06:37:42Z</dcterms:modified>
  <cp:contentStatus/>
</cp:coreProperties>
</file>